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9"/>
  </p:notesMasterIdLst>
  <p:sldIdLst>
    <p:sldId id="344" r:id="rId2"/>
    <p:sldId id="341" r:id="rId3"/>
    <p:sldId id="347" r:id="rId4"/>
    <p:sldId id="348" r:id="rId5"/>
    <p:sldId id="350" r:id="rId6"/>
    <p:sldId id="362" r:id="rId7"/>
    <p:sldId id="358" r:id="rId8"/>
    <p:sldId id="360" r:id="rId9"/>
    <p:sldId id="361" r:id="rId10"/>
    <p:sldId id="351" r:id="rId11"/>
    <p:sldId id="352" r:id="rId12"/>
    <p:sldId id="345" r:id="rId13"/>
    <p:sldId id="363" r:id="rId14"/>
    <p:sldId id="364" r:id="rId15"/>
    <p:sldId id="365" r:id="rId16"/>
    <p:sldId id="366" r:id="rId17"/>
    <p:sldId id="367" r:id="rId18"/>
  </p:sldIdLst>
  <p:sldSz cx="12960350" cy="68405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Основные стили" id="{9C5DBF73-5C8C-8D4C-BB54-DF085EC13081}">
          <p14:sldIdLst>
            <p14:sldId id="344"/>
            <p14:sldId id="341"/>
            <p14:sldId id="347"/>
            <p14:sldId id="348"/>
            <p14:sldId id="350"/>
            <p14:sldId id="362"/>
            <p14:sldId id="358"/>
            <p14:sldId id="360"/>
            <p14:sldId id="361"/>
            <p14:sldId id="351"/>
            <p14:sldId id="352"/>
            <p14:sldId id="345"/>
            <p14:sldId id="363"/>
            <p14:sldId id="364"/>
            <p14:sldId id="365"/>
            <p14:sldId id="366"/>
            <p14:sldId id="3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4" userDrawn="1">
          <p15:clr>
            <a:srgbClr val="A4A3A4"/>
          </p15:clr>
        </p15:guide>
        <p15:guide id="2" pos="408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F5B35"/>
    <a:srgbClr val="505050"/>
    <a:srgbClr val="770125"/>
    <a:srgbClr val="A30236"/>
    <a:srgbClr val="3F5CBD"/>
    <a:srgbClr val="FF5C36"/>
    <a:srgbClr val="AFABAB"/>
    <a:srgbClr val="879DC1"/>
    <a:srgbClr val="12A3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/>
    <p:restoredTop sz="94856"/>
  </p:normalViewPr>
  <p:slideViewPr>
    <p:cSldViewPr snapToGrid="0">
      <p:cViewPr>
        <p:scale>
          <a:sx n="109" d="100"/>
          <a:sy n="109" d="100"/>
        </p:scale>
        <p:origin x="880" y="328"/>
      </p:cViewPr>
      <p:guideLst>
        <p:guide orient="horz" pos="2154"/>
        <p:guide pos="408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3B0AE3-F1A2-394F-BC18-67F76EFC1ECD}" type="datetimeFigureOut">
              <a:rPr lang="ru-RU" smtClean="0"/>
              <a:t>14.06.2023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506413" y="1143000"/>
            <a:ext cx="58451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9C60B-6F98-8646-A41A-70FA44D3BD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2323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0753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7679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2614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9270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05074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8041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9526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9418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5969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0746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5609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9251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7211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0860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C60B-6F98-8646-A41A-70FA44D3BDF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6733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9">
            <a:extLst>
              <a:ext uri="{FF2B5EF4-FFF2-40B4-BE49-F238E27FC236}">
                <a16:creationId xmlns:a16="http://schemas.microsoft.com/office/drawing/2014/main" id="{ACD4A90A-0ABE-7243-8908-72C5650992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6488" y="124477"/>
            <a:ext cx="1574789" cy="687181"/>
          </a:xfrm>
          <a:prstGeom prst="rect">
            <a:avLst/>
          </a:prstGeom>
        </p:spPr>
      </p:pic>
      <p:sp>
        <p:nvSpPr>
          <p:cNvPr id="15" name="Прямоугольник 4">
            <a:extLst>
              <a:ext uri="{FF2B5EF4-FFF2-40B4-BE49-F238E27FC236}">
                <a16:creationId xmlns:a16="http://schemas.microsoft.com/office/drawing/2014/main" id="{1A77197B-380D-644E-9B90-7284D14AEC8D}"/>
              </a:ext>
            </a:extLst>
          </p:cNvPr>
          <p:cNvSpPr/>
          <p:nvPr userDrawn="1"/>
        </p:nvSpPr>
        <p:spPr>
          <a:xfrm>
            <a:off x="-3243" y="288565"/>
            <a:ext cx="894267" cy="3198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3E39C7-B630-C841-B628-08298DD98766}"/>
              </a:ext>
            </a:extLst>
          </p:cNvPr>
          <p:cNvSpPr txBox="1"/>
          <p:nvPr userDrawn="1"/>
        </p:nvSpPr>
        <p:spPr>
          <a:xfrm>
            <a:off x="554399" y="6407916"/>
            <a:ext cx="615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2023</a:t>
            </a:r>
            <a:endParaRPr lang="ru-RU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BDB2FD8-6949-594D-AF72-5CE0FDE67F6D}"/>
              </a:ext>
            </a:extLst>
          </p:cNvPr>
          <p:cNvCxnSpPr/>
          <p:nvPr userDrawn="1"/>
        </p:nvCxnSpPr>
        <p:spPr>
          <a:xfrm>
            <a:off x="1258529" y="6571637"/>
            <a:ext cx="230343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B7F7827-21D6-5054-F4C6-CF3F1E1A331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02204" y="0"/>
            <a:ext cx="1058146" cy="6840538"/>
          </a:xfrm>
          <a:prstGeom prst="rect">
            <a:avLst/>
          </a:prstGeom>
        </p:spPr>
      </p:pic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CD2E3BB0-99F5-1045-9ADB-5FF98D2342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33970" y="266377"/>
            <a:ext cx="937565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D4391C-B8C0-B24A-A837-31626741744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71911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4" userDrawn="1">
          <p15:clr>
            <a:srgbClr val="FBAE40"/>
          </p15:clr>
        </p15:guide>
        <p15:guide id="3" pos="4082" userDrawn="1">
          <p15:clr>
            <a:srgbClr val="FBAE40"/>
          </p15:clr>
        </p15:guide>
        <p15:guide id="4" orient="horz" pos="38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_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9">
            <a:extLst>
              <a:ext uri="{FF2B5EF4-FFF2-40B4-BE49-F238E27FC236}">
                <a16:creationId xmlns:a16="http://schemas.microsoft.com/office/drawing/2014/main" id="{312AC08A-0C3F-974B-BD93-826A868864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6488" y="124477"/>
            <a:ext cx="1574789" cy="687181"/>
          </a:xfrm>
          <a:prstGeom prst="rect">
            <a:avLst/>
          </a:prstGeom>
        </p:spPr>
      </p:pic>
      <p:sp>
        <p:nvSpPr>
          <p:cNvPr id="18" name="Прямоугольник 4">
            <a:extLst>
              <a:ext uri="{FF2B5EF4-FFF2-40B4-BE49-F238E27FC236}">
                <a16:creationId xmlns:a16="http://schemas.microsoft.com/office/drawing/2014/main" id="{D5800CC3-8BB1-6E4A-B449-86804D5C4D71}"/>
              </a:ext>
            </a:extLst>
          </p:cNvPr>
          <p:cNvSpPr/>
          <p:nvPr userDrawn="1"/>
        </p:nvSpPr>
        <p:spPr>
          <a:xfrm>
            <a:off x="-3243" y="288565"/>
            <a:ext cx="894267" cy="3198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1EB201-11AF-9542-A909-0880047F2AF6}"/>
              </a:ext>
            </a:extLst>
          </p:cNvPr>
          <p:cNvSpPr txBox="1"/>
          <p:nvPr userDrawn="1"/>
        </p:nvSpPr>
        <p:spPr>
          <a:xfrm>
            <a:off x="554399" y="6407916"/>
            <a:ext cx="615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2023</a:t>
            </a:r>
            <a:endParaRPr lang="ru-RU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814AB4-58FB-AE44-9B65-2430CAFB56B2}"/>
              </a:ext>
            </a:extLst>
          </p:cNvPr>
          <p:cNvCxnSpPr/>
          <p:nvPr userDrawn="1"/>
        </p:nvCxnSpPr>
        <p:spPr>
          <a:xfrm>
            <a:off x="1258529" y="6571637"/>
            <a:ext cx="230343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2713" y="900000"/>
            <a:ext cx="9627700" cy="740592"/>
          </a:xfrm>
        </p:spPr>
        <p:txBody>
          <a:bodyPr anchor="t" anchorCtr="0"/>
          <a:lstStyle>
            <a:lvl1pPr>
              <a:defRPr sz="3192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40995" y="1674796"/>
            <a:ext cx="2321062" cy="1956678"/>
          </a:xfrm>
        </p:spPr>
        <p:txBody>
          <a:bodyPr anchor="t"/>
          <a:lstStyle>
            <a:lvl1pPr marL="0" indent="0">
              <a:buNone/>
              <a:defRPr sz="3192"/>
            </a:lvl1pPr>
            <a:lvl2pPr marL="456057" indent="0">
              <a:buNone/>
              <a:defRPr sz="2793"/>
            </a:lvl2pPr>
            <a:lvl3pPr marL="912114" indent="0">
              <a:buNone/>
              <a:defRPr sz="2394"/>
            </a:lvl3pPr>
            <a:lvl4pPr marL="1368171" indent="0">
              <a:buNone/>
              <a:defRPr sz="1995"/>
            </a:lvl4pPr>
            <a:lvl5pPr marL="1824228" indent="0">
              <a:buNone/>
              <a:defRPr sz="1995"/>
            </a:lvl5pPr>
            <a:lvl6pPr marL="2280285" indent="0">
              <a:buNone/>
              <a:defRPr sz="1995"/>
            </a:lvl6pPr>
            <a:lvl7pPr marL="2736342" indent="0">
              <a:buNone/>
              <a:defRPr sz="1995"/>
            </a:lvl7pPr>
            <a:lvl8pPr marL="3192399" indent="0">
              <a:buNone/>
              <a:defRPr sz="1995"/>
            </a:lvl8pPr>
            <a:lvl9pPr marL="3648456" indent="0">
              <a:buNone/>
              <a:defRPr sz="1995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113" y="1625000"/>
            <a:ext cx="2916079" cy="4304162"/>
          </a:xfrm>
        </p:spPr>
        <p:txBody>
          <a:bodyPr/>
          <a:lstStyle>
            <a:lvl1pPr marL="0" indent="0">
              <a:buNone/>
              <a:defRPr sz="1596"/>
            </a:lvl1pPr>
            <a:lvl2pPr marL="456057" indent="0">
              <a:buNone/>
              <a:defRPr sz="1397"/>
            </a:lvl2pPr>
            <a:lvl3pPr marL="912114" indent="0">
              <a:buNone/>
              <a:defRPr sz="1197"/>
            </a:lvl3pPr>
            <a:lvl4pPr marL="1368171" indent="0">
              <a:buNone/>
              <a:defRPr sz="998"/>
            </a:lvl4pPr>
            <a:lvl5pPr marL="1824228" indent="0">
              <a:buNone/>
              <a:defRPr sz="998"/>
            </a:lvl5pPr>
            <a:lvl6pPr marL="2280285" indent="0">
              <a:buNone/>
              <a:defRPr sz="998"/>
            </a:lvl6pPr>
            <a:lvl7pPr marL="2736342" indent="0">
              <a:buNone/>
              <a:defRPr sz="998"/>
            </a:lvl7pPr>
            <a:lvl8pPr marL="3192399" indent="0">
              <a:buNone/>
              <a:defRPr sz="998"/>
            </a:lvl8pPr>
            <a:lvl9pPr marL="3648456" indent="0">
              <a:buNone/>
              <a:defRPr sz="998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FAC3-F2F2-2C4F-A0E5-E45C3D91474E}" type="datetime1">
              <a:rPr lang="ru-RU" smtClean="0"/>
              <a:t>14.06.2023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391C-B8C0-B24A-A837-316267417444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B47FAB26-A65D-A241-B811-CFF044D18B1A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7019109" y="1674796"/>
            <a:ext cx="2321062" cy="1956678"/>
          </a:xfrm>
        </p:spPr>
        <p:txBody>
          <a:bodyPr anchor="t"/>
          <a:lstStyle>
            <a:lvl1pPr marL="0" indent="0">
              <a:buNone/>
              <a:defRPr sz="3192"/>
            </a:lvl1pPr>
            <a:lvl2pPr marL="456057" indent="0">
              <a:buNone/>
              <a:defRPr sz="2793"/>
            </a:lvl2pPr>
            <a:lvl3pPr marL="912114" indent="0">
              <a:buNone/>
              <a:defRPr sz="2394"/>
            </a:lvl3pPr>
            <a:lvl4pPr marL="1368171" indent="0">
              <a:buNone/>
              <a:defRPr sz="1995"/>
            </a:lvl4pPr>
            <a:lvl5pPr marL="1824228" indent="0">
              <a:buNone/>
              <a:defRPr sz="1995"/>
            </a:lvl5pPr>
            <a:lvl6pPr marL="2280285" indent="0">
              <a:buNone/>
              <a:defRPr sz="1995"/>
            </a:lvl6pPr>
            <a:lvl7pPr marL="2736342" indent="0">
              <a:buNone/>
              <a:defRPr sz="1995"/>
            </a:lvl7pPr>
            <a:lvl8pPr marL="3192399" indent="0">
              <a:buNone/>
              <a:defRPr sz="1995"/>
            </a:lvl8pPr>
            <a:lvl9pPr marL="3648456" indent="0">
              <a:buNone/>
              <a:defRPr sz="1995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79F780C-3DBF-7240-9736-987FCF93B284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9701349" y="1674796"/>
            <a:ext cx="2321062" cy="1956678"/>
          </a:xfrm>
        </p:spPr>
        <p:txBody>
          <a:bodyPr anchor="t"/>
          <a:lstStyle>
            <a:lvl1pPr marL="0" indent="0">
              <a:buNone/>
              <a:defRPr sz="3192"/>
            </a:lvl1pPr>
            <a:lvl2pPr marL="456057" indent="0">
              <a:buNone/>
              <a:defRPr sz="2793"/>
            </a:lvl2pPr>
            <a:lvl3pPr marL="912114" indent="0">
              <a:buNone/>
              <a:defRPr sz="2394"/>
            </a:lvl3pPr>
            <a:lvl4pPr marL="1368171" indent="0">
              <a:buNone/>
              <a:defRPr sz="1995"/>
            </a:lvl4pPr>
            <a:lvl5pPr marL="1824228" indent="0">
              <a:buNone/>
              <a:defRPr sz="1995"/>
            </a:lvl5pPr>
            <a:lvl6pPr marL="2280285" indent="0">
              <a:buNone/>
              <a:defRPr sz="1995"/>
            </a:lvl6pPr>
            <a:lvl7pPr marL="2736342" indent="0">
              <a:buNone/>
              <a:defRPr sz="1995"/>
            </a:lvl7pPr>
            <a:lvl8pPr marL="3192399" indent="0">
              <a:buNone/>
              <a:defRPr sz="1995"/>
            </a:lvl8pPr>
            <a:lvl9pPr marL="3648456" indent="0">
              <a:buNone/>
              <a:defRPr sz="1995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33C0F341-B7E5-3845-B426-CA74C3BDAE4F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4340995" y="4130613"/>
            <a:ext cx="2321062" cy="1956678"/>
          </a:xfrm>
        </p:spPr>
        <p:txBody>
          <a:bodyPr anchor="t"/>
          <a:lstStyle>
            <a:lvl1pPr marL="0" indent="0">
              <a:buNone/>
              <a:defRPr sz="3192"/>
            </a:lvl1pPr>
            <a:lvl2pPr marL="456057" indent="0">
              <a:buNone/>
              <a:defRPr sz="2793"/>
            </a:lvl2pPr>
            <a:lvl3pPr marL="912114" indent="0">
              <a:buNone/>
              <a:defRPr sz="2394"/>
            </a:lvl3pPr>
            <a:lvl4pPr marL="1368171" indent="0">
              <a:buNone/>
              <a:defRPr sz="1995"/>
            </a:lvl4pPr>
            <a:lvl5pPr marL="1824228" indent="0">
              <a:buNone/>
              <a:defRPr sz="1995"/>
            </a:lvl5pPr>
            <a:lvl6pPr marL="2280285" indent="0">
              <a:buNone/>
              <a:defRPr sz="1995"/>
            </a:lvl6pPr>
            <a:lvl7pPr marL="2736342" indent="0">
              <a:buNone/>
              <a:defRPr sz="1995"/>
            </a:lvl7pPr>
            <a:lvl8pPr marL="3192399" indent="0">
              <a:buNone/>
              <a:defRPr sz="1995"/>
            </a:lvl8pPr>
            <a:lvl9pPr marL="3648456" indent="0">
              <a:buNone/>
              <a:defRPr sz="1995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DE5803-8086-B245-97C9-CAE368D49BE0}"/>
              </a:ext>
            </a:extLst>
          </p:cNvPr>
          <p:cNvSpPr>
            <a:spLocks noGrp="1" noChangeAspect="1"/>
          </p:cNvSpPr>
          <p:nvPr>
            <p:ph type="pic" idx="16"/>
          </p:nvPr>
        </p:nvSpPr>
        <p:spPr>
          <a:xfrm>
            <a:off x="7019109" y="4130613"/>
            <a:ext cx="2321062" cy="1956678"/>
          </a:xfrm>
        </p:spPr>
        <p:txBody>
          <a:bodyPr anchor="t"/>
          <a:lstStyle>
            <a:lvl1pPr marL="0" indent="0">
              <a:buNone/>
              <a:defRPr sz="3192"/>
            </a:lvl1pPr>
            <a:lvl2pPr marL="456057" indent="0">
              <a:buNone/>
              <a:defRPr sz="2793"/>
            </a:lvl2pPr>
            <a:lvl3pPr marL="912114" indent="0">
              <a:buNone/>
              <a:defRPr sz="2394"/>
            </a:lvl3pPr>
            <a:lvl4pPr marL="1368171" indent="0">
              <a:buNone/>
              <a:defRPr sz="1995"/>
            </a:lvl4pPr>
            <a:lvl5pPr marL="1824228" indent="0">
              <a:buNone/>
              <a:defRPr sz="1995"/>
            </a:lvl5pPr>
            <a:lvl6pPr marL="2280285" indent="0">
              <a:buNone/>
              <a:defRPr sz="1995"/>
            </a:lvl6pPr>
            <a:lvl7pPr marL="2736342" indent="0">
              <a:buNone/>
              <a:defRPr sz="1995"/>
            </a:lvl7pPr>
            <a:lvl8pPr marL="3192399" indent="0">
              <a:buNone/>
              <a:defRPr sz="1995"/>
            </a:lvl8pPr>
            <a:lvl9pPr marL="3648456" indent="0">
              <a:buNone/>
              <a:defRPr sz="1995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6047B218-8FD4-6348-A347-47AB398FF2D4}"/>
              </a:ext>
            </a:extLst>
          </p:cNvPr>
          <p:cNvSpPr>
            <a:spLocks noGrp="1" noChangeAspect="1"/>
          </p:cNvSpPr>
          <p:nvPr>
            <p:ph type="pic" idx="17"/>
          </p:nvPr>
        </p:nvSpPr>
        <p:spPr>
          <a:xfrm>
            <a:off x="9701349" y="4130613"/>
            <a:ext cx="2321062" cy="1956678"/>
          </a:xfrm>
        </p:spPr>
        <p:txBody>
          <a:bodyPr anchor="t"/>
          <a:lstStyle>
            <a:lvl1pPr marL="0" indent="0">
              <a:buNone/>
              <a:defRPr sz="3192"/>
            </a:lvl1pPr>
            <a:lvl2pPr marL="456057" indent="0">
              <a:buNone/>
              <a:defRPr sz="2793"/>
            </a:lvl2pPr>
            <a:lvl3pPr marL="912114" indent="0">
              <a:buNone/>
              <a:defRPr sz="2394"/>
            </a:lvl3pPr>
            <a:lvl4pPr marL="1368171" indent="0">
              <a:buNone/>
              <a:defRPr sz="1995"/>
            </a:lvl4pPr>
            <a:lvl5pPr marL="1824228" indent="0">
              <a:buNone/>
              <a:defRPr sz="1995"/>
            </a:lvl5pPr>
            <a:lvl6pPr marL="2280285" indent="0">
              <a:buNone/>
              <a:defRPr sz="1995"/>
            </a:lvl6pPr>
            <a:lvl7pPr marL="2736342" indent="0">
              <a:buNone/>
              <a:defRPr sz="1995"/>
            </a:lvl7pPr>
            <a:lvl8pPr marL="3192399" indent="0">
              <a:buNone/>
              <a:defRPr sz="1995"/>
            </a:lvl8pPr>
            <a:lvl9pPr marL="3648456" indent="0">
              <a:buNone/>
              <a:defRPr sz="1995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018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9">
            <a:extLst>
              <a:ext uri="{FF2B5EF4-FFF2-40B4-BE49-F238E27FC236}">
                <a16:creationId xmlns:a16="http://schemas.microsoft.com/office/drawing/2014/main" id="{80D31F51-3F1C-8045-99BC-14A4D28EDA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6488" y="124477"/>
            <a:ext cx="1574789" cy="687181"/>
          </a:xfrm>
          <a:prstGeom prst="rect">
            <a:avLst/>
          </a:prstGeom>
        </p:spPr>
      </p:pic>
      <p:sp>
        <p:nvSpPr>
          <p:cNvPr id="8" name="Прямоугольник 4">
            <a:extLst>
              <a:ext uri="{FF2B5EF4-FFF2-40B4-BE49-F238E27FC236}">
                <a16:creationId xmlns:a16="http://schemas.microsoft.com/office/drawing/2014/main" id="{6901C6BE-CE43-1C49-A547-8D7E87965F71}"/>
              </a:ext>
            </a:extLst>
          </p:cNvPr>
          <p:cNvSpPr/>
          <p:nvPr userDrawn="1"/>
        </p:nvSpPr>
        <p:spPr>
          <a:xfrm>
            <a:off x="-3243" y="288565"/>
            <a:ext cx="894267" cy="3198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769650-3A35-3642-883C-A870CBC46FCC}"/>
              </a:ext>
            </a:extLst>
          </p:cNvPr>
          <p:cNvSpPr txBox="1"/>
          <p:nvPr userDrawn="1"/>
        </p:nvSpPr>
        <p:spPr>
          <a:xfrm>
            <a:off x="554399" y="6407916"/>
            <a:ext cx="615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2023</a:t>
            </a:r>
            <a:endParaRPr lang="ru-RU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E4A2AA-05E3-7F4E-879C-E04CB11781C0}"/>
              </a:ext>
            </a:extLst>
          </p:cNvPr>
          <p:cNvCxnSpPr/>
          <p:nvPr userDrawn="1"/>
        </p:nvCxnSpPr>
        <p:spPr>
          <a:xfrm>
            <a:off x="1258529" y="6571637"/>
            <a:ext cx="230343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274" y="1705385"/>
            <a:ext cx="11178302" cy="2845473"/>
          </a:xfrm>
        </p:spPr>
        <p:txBody>
          <a:bodyPr anchor="b"/>
          <a:lstStyle>
            <a:lvl1pPr>
              <a:defRPr sz="5985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4274" y="4577778"/>
            <a:ext cx="11178302" cy="1496367"/>
          </a:xfrm>
        </p:spPr>
        <p:txBody>
          <a:bodyPr/>
          <a:lstStyle>
            <a:lvl1pPr marL="0" indent="0">
              <a:buNone/>
              <a:defRPr sz="2394">
                <a:solidFill>
                  <a:schemeClr val="tx1">
                    <a:tint val="75000"/>
                  </a:schemeClr>
                </a:solidFill>
              </a:defRPr>
            </a:lvl1pPr>
            <a:lvl2pPr marL="456057" indent="0">
              <a:buNone/>
              <a:defRPr sz="1995">
                <a:solidFill>
                  <a:schemeClr val="tx1">
                    <a:tint val="75000"/>
                  </a:schemeClr>
                </a:solidFill>
              </a:defRPr>
            </a:lvl2pPr>
            <a:lvl3pPr marL="912114" indent="0">
              <a:buNone/>
              <a:defRPr sz="1795">
                <a:solidFill>
                  <a:schemeClr val="tx1">
                    <a:tint val="75000"/>
                  </a:schemeClr>
                </a:solidFill>
              </a:defRPr>
            </a:lvl3pPr>
            <a:lvl4pPr marL="1368171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4pPr>
            <a:lvl5pPr marL="1824228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5pPr>
            <a:lvl6pPr marL="2280285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6pPr>
            <a:lvl7pPr marL="2736342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7pPr>
            <a:lvl8pPr marL="3192399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8pPr>
            <a:lvl9pPr marL="3648456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0D0A1-1F54-6D46-B9B0-6ADD85C235EC}" type="datetime1">
              <a:rPr lang="ru-RU" smtClean="0"/>
              <a:t>14.06.2023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391C-B8C0-B24A-A837-3162674174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7464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9">
            <a:extLst>
              <a:ext uri="{FF2B5EF4-FFF2-40B4-BE49-F238E27FC236}">
                <a16:creationId xmlns:a16="http://schemas.microsoft.com/office/drawing/2014/main" id="{FFBF45D3-592B-3C42-AB8F-2FDFA93DD1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6488" y="124477"/>
            <a:ext cx="1574789" cy="687181"/>
          </a:xfrm>
          <a:prstGeom prst="rect">
            <a:avLst/>
          </a:prstGeom>
        </p:spPr>
      </p:pic>
      <p:sp>
        <p:nvSpPr>
          <p:cNvPr id="7" name="Прямоугольник 4">
            <a:extLst>
              <a:ext uri="{FF2B5EF4-FFF2-40B4-BE49-F238E27FC236}">
                <a16:creationId xmlns:a16="http://schemas.microsoft.com/office/drawing/2014/main" id="{29BDF7A5-C047-1149-97E2-5FF2F7C15BEB}"/>
              </a:ext>
            </a:extLst>
          </p:cNvPr>
          <p:cNvSpPr/>
          <p:nvPr userDrawn="1"/>
        </p:nvSpPr>
        <p:spPr>
          <a:xfrm>
            <a:off x="-3243" y="288565"/>
            <a:ext cx="894267" cy="3198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1ACB84-12E8-B04C-B361-EFA20FF74E23}"/>
              </a:ext>
            </a:extLst>
          </p:cNvPr>
          <p:cNvSpPr txBox="1"/>
          <p:nvPr userDrawn="1"/>
        </p:nvSpPr>
        <p:spPr>
          <a:xfrm>
            <a:off x="554399" y="6407916"/>
            <a:ext cx="615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2023</a:t>
            </a:r>
            <a:endParaRPr lang="ru-RU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2AF39C-AEEB-974B-9D14-519ED62E1CFE}"/>
              </a:ext>
            </a:extLst>
          </p:cNvPr>
          <p:cNvCxnSpPr/>
          <p:nvPr userDrawn="1"/>
        </p:nvCxnSpPr>
        <p:spPr>
          <a:xfrm>
            <a:off x="1258529" y="6571637"/>
            <a:ext cx="230343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49CDA-6D70-FA48-B8E7-6D7A153E7A07}" type="datetime1">
              <a:rPr lang="ru-RU" smtClean="0"/>
              <a:t>14.06.2023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391C-B8C0-B24A-A837-3162674174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8448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6864" y="1616634"/>
            <a:ext cx="10423442" cy="2200943"/>
          </a:xfrm>
        </p:spPr>
        <p:txBody>
          <a:bodyPr anchor="b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6864" y="3971148"/>
            <a:ext cx="10423443" cy="819675"/>
          </a:xfrm>
        </p:spPr>
        <p:txBody>
          <a:bodyPr/>
          <a:lstStyle>
            <a:lvl1pPr marL="0" indent="0" algn="l">
              <a:buNone/>
              <a:defRPr sz="2394">
                <a:solidFill>
                  <a:schemeClr val="bg1"/>
                </a:solidFill>
              </a:defRPr>
            </a:lvl1pPr>
            <a:lvl2pPr marL="456057" indent="0" algn="ctr">
              <a:buNone/>
              <a:defRPr sz="1995"/>
            </a:lvl2pPr>
            <a:lvl3pPr marL="912114" indent="0" algn="ctr">
              <a:buNone/>
              <a:defRPr sz="1795"/>
            </a:lvl3pPr>
            <a:lvl4pPr marL="1368171" indent="0" algn="ctr">
              <a:buNone/>
              <a:defRPr sz="1596"/>
            </a:lvl4pPr>
            <a:lvl5pPr marL="1824228" indent="0" algn="ctr">
              <a:buNone/>
              <a:defRPr sz="1596"/>
            </a:lvl5pPr>
            <a:lvl6pPr marL="2280285" indent="0" algn="ctr">
              <a:buNone/>
              <a:defRPr sz="1596"/>
            </a:lvl6pPr>
            <a:lvl7pPr marL="2736342" indent="0" algn="ctr">
              <a:buNone/>
              <a:defRPr sz="1596"/>
            </a:lvl7pPr>
            <a:lvl8pPr marL="3192399" indent="0" algn="ctr">
              <a:buNone/>
              <a:defRPr sz="1596"/>
            </a:lvl8pPr>
            <a:lvl9pPr marL="3648456" indent="0" algn="ctr">
              <a:buNone/>
              <a:defRPr sz="1596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5A16B-6D6F-7E43-8715-9A6C2BF58A22}" type="datetime1">
              <a:rPr lang="ru-RU" smtClean="0"/>
              <a:t>14.06.2023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21">
            <a:extLst>
              <a:ext uri="{FF2B5EF4-FFF2-40B4-BE49-F238E27FC236}">
                <a16:creationId xmlns:a16="http://schemas.microsoft.com/office/drawing/2014/main" id="{D5D3EC2F-7B9F-0D4F-B5B9-E23034A23E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70520" y="0"/>
            <a:ext cx="4189830" cy="6840538"/>
          </a:xfrm>
          <a:prstGeom prst="rect">
            <a:avLst/>
          </a:prstGeom>
        </p:spPr>
      </p:pic>
      <p:pic>
        <p:nvPicPr>
          <p:cNvPr id="8" name="Рисунок 13">
            <a:extLst>
              <a:ext uri="{FF2B5EF4-FFF2-40B4-BE49-F238E27FC236}">
                <a16:creationId xmlns:a16="http://schemas.microsoft.com/office/drawing/2014/main" id="{1BB3811F-5FB4-9A4D-A5EA-3D5E83D378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3760" y="329338"/>
            <a:ext cx="1862895" cy="8196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16C21D-C47C-8E49-8ABF-DE72CA198984}"/>
              </a:ext>
            </a:extLst>
          </p:cNvPr>
          <p:cNvSpPr txBox="1"/>
          <p:nvPr userDrawn="1"/>
        </p:nvSpPr>
        <p:spPr>
          <a:xfrm rot="16200000">
            <a:off x="11761283" y="930593"/>
            <a:ext cx="690614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ru-RU" sz="1800" dirty="0">
                <a:solidFill>
                  <a:schemeClr val="bg1"/>
                </a:solidFill>
              </a:rPr>
              <a:t>2023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1FBA60E-9DD6-E54E-A6C9-CFA5BB21B4C1}"/>
              </a:ext>
            </a:extLst>
          </p:cNvPr>
          <p:cNvCxnSpPr/>
          <p:nvPr userDrawn="1"/>
        </p:nvCxnSpPr>
        <p:spPr>
          <a:xfrm>
            <a:off x="12128268" y="1404850"/>
            <a:ext cx="0" cy="230262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4C167B5-CF88-8F40-A4B5-CA8730DFE560}"/>
              </a:ext>
            </a:extLst>
          </p:cNvPr>
          <p:cNvSpPr txBox="1"/>
          <p:nvPr userDrawn="1"/>
        </p:nvSpPr>
        <p:spPr>
          <a:xfrm rot="16200000">
            <a:off x="11574784" y="5590478"/>
            <a:ext cx="1097102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ru-RU" sz="1600" spc="100" baseline="0" dirty="0" err="1">
                <a:solidFill>
                  <a:schemeClr val="bg1"/>
                </a:solidFill>
              </a:rPr>
              <a:t>РАНХиГС</a:t>
            </a:r>
            <a:endParaRPr lang="ru-RU" sz="1600" spc="100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525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Титульный слайд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6864" y="1616636"/>
            <a:ext cx="10423442" cy="2200943"/>
          </a:xfrm>
        </p:spPr>
        <p:txBody>
          <a:bodyPr anchor="b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6864" y="3971150"/>
            <a:ext cx="10423443" cy="819675"/>
          </a:xfrm>
        </p:spPr>
        <p:txBody>
          <a:bodyPr/>
          <a:lstStyle>
            <a:lvl1pPr marL="0" indent="0" algn="l">
              <a:buNone/>
              <a:defRPr sz="2394">
                <a:solidFill>
                  <a:schemeClr val="bg1"/>
                </a:solidFill>
              </a:defRPr>
            </a:lvl1pPr>
            <a:lvl2pPr marL="456057" indent="0" algn="ctr">
              <a:buNone/>
              <a:defRPr sz="1995"/>
            </a:lvl2pPr>
            <a:lvl3pPr marL="912114" indent="0" algn="ctr">
              <a:buNone/>
              <a:defRPr sz="1795"/>
            </a:lvl3pPr>
            <a:lvl4pPr marL="1368171" indent="0" algn="ctr">
              <a:buNone/>
              <a:defRPr sz="1596"/>
            </a:lvl4pPr>
            <a:lvl5pPr marL="1824228" indent="0" algn="ctr">
              <a:buNone/>
              <a:defRPr sz="1596"/>
            </a:lvl5pPr>
            <a:lvl6pPr marL="2280285" indent="0" algn="ctr">
              <a:buNone/>
              <a:defRPr sz="1596"/>
            </a:lvl6pPr>
            <a:lvl7pPr marL="2736342" indent="0" algn="ctr">
              <a:buNone/>
              <a:defRPr sz="1596"/>
            </a:lvl7pPr>
            <a:lvl8pPr marL="3192399" indent="0" algn="ctr">
              <a:buNone/>
              <a:defRPr sz="1596"/>
            </a:lvl8pPr>
            <a:lvl9pPr marL="3648456" indent="0" algn="ctr">
              <a:buNone/>
              <a:defRPr sz="1596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5A16B-6D6F-7E43-8715-9A6C2BF58A22}" type="datetime1">
              <a:rPr lang="ru-RU" smtClean="0"/>
              <a:t>14.06.2023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21">
            <a:extLst>
              <a:ext uri="{FF2B5EF4-FFF2-40B4-BE49-F238E27FC236}">
                <a16:creationId xmlns:a16="http://schemas.microsoft.com/office/drawing/2014/main" id="{D5D3EC2F-7B9F-0D4F-B5B9-E23034A23E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70520" y="0"/>
            <a:ext cx="4189830" cy="6840538"/>
          </a:xfrm>
          <a:prstGeom prst="rect">
            <a:avLst/>
          </a:prstGeom>
        </p:spPr>
      </p:pic>
      <p:pic>
        <p:nvPicPr>
          <p:cNvPr id="8" name="Рисунок 13">
            <a:extLst>
              <a:ext uri="{FF2B5EF4-FFF2-40B4-BE49-F238E27FC236}">
                <a16:creationId xmlns:a16="http://schemas.microsoft.com/office/drawing/2014/main" id="{1BB3811F-5FB4-9A4D-A5EA-3D5E83D378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3760" y="329338"/>
            <a:ext cx="1862895" cy="8196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16C21D-C47C-8E49-8ABF-DE72CA198984}"/>
              </a:ext>
            </a:extLst>
          </p:cNvPr>
          <p:cNvSpPr txBox="1"/>
          <p:nvPr userDrawn="1"/>
        </p:nvSpPr>
        <p:spPr>
          <a:xfrm rot="16200000">
            <a:off x="11761283" y="930593"/>
            <a:ext cx="690614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ru-RU" sz="1800" dirty="0">
                <a:solidFill>
                  <a:schemeClr val="bg1"/>
                </a:solidFill>
              </a:rPr>
              <a:t>2023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1FBA60E-9DD6-E54E-A6C9-CFA5BB21B4C1}"/>
              </a:ext>
            </a:extLst>
          </p:cNvPr>
          <p:cNvCxnSpPr/>
          <p:nvPr userDrawn="1"/>
        </p:nvCxnSpPr>
        <p:spPr>
          <a:xfrm>
            <a:off x="12128268" y="1404850"/>
            <a:ext cx="0" cy="230262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4C167B5-CF88-8F40-A4B5-CA8730DFE560}"/>
              </a:ext>
            </a:extLst>
          </p:cNvPr>
          <p:cNvSpPr txBox="1"/>
          <p:nvPr userDrawn="1"/>
        </p:nvSpPr>
        <p:spPr>
          <a:xfrm rot="16200000">
            <a:off x="11574784" y="5590478"/>
            <a:ext cx="1097102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ru-RU" sz="1600" spc="100" baseline="0" dirty="0" err="1">
                <a:solidFill>
                  <a:schemeClr val="bg1"/>
                </a:solidFill>
              </a:rPr>
              <a:t>РАНХиГС</a:t>
            </a:r>
            <a:endParaRPr lang="ru-RU" sz="1600" spc="100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894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Титульный слайд"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6864" y="1616636"/>
            <a:ext cx="10423442" cy="2200943"/>
          </a:xfrm>
        </p:spPr>
        <p:txBody>
          <a:bodyPr anchor="b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6864" y="3971150"/>
            <a:ext cx="10423443" cy="819675"/>
          </a:xfrm>
        </p:spPr>
        <p:txBody>
          <a:bodyPr/>
          <a:lstStyle>
            <a:lvl1pPr marL="0" indent="0" algn="l">
              <a:buNone/>
              <a:defRPr sz="2394">
                <a:solidFill>
                  <a:schemeClr val="bg1"/>
                </a:solidFill>
              </a:defRPr>
            </a:lvl1pPr>
            <a:lvl2pPr marL="456057" indent="0" algn="ctr">
              <a:buNone/>
              <a:defRPr sz="1995"/>
            </a:lvl2pPr>
            <a:lvl3pPr marL="912114" indent="0" algn="ctr">
              <a:buNone/>
              <a:defRPr sz="1795"/>
            </a:lvl3pPr>
            <a:lvl4pPr marL="1368171" indent="0" algn="ctr">
              <a:buNone/>
              <a:defRPr sz="1596"/>
            </a:lvl4pPr>
            <a:lvl5pPr marL="1824228" indent="0" algn="ctr">
              <a:buNone/>
              <a:defRPr sz="1596"/>
            </a:lvl5pPr>
            <a:lvl6pPr marL="2280285" indent="0" algn="ctr">
              <a:buNone/>
              <a:defRPr sz="1596"/>
            </a:lvl6pPr>
            <a:lvl7pPr marL="2736342" indent="0" algn="ctr">
              <a:buNone/>
              <a:defRPr sz="1596"/>
            </a:lvl7pPr>
            <a:lvl8pPr marL="3192399" indent="0" algn="ctr">
              <a:buNone/>
              <a:defRPr sz="1596"/>
            </a:lvl8pPr>
            <a:lvl9pPr marL="3648456" indent="0" algn="ctr">
              <a:buNone/>
              <a:defRPr sz="1596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5A16B-6D6F-7E43-8715-9A6C2BF58A22}" type="datetime1">
              <a:rPr lang="ru-RU" smtClean="0"/>
              <a:t>14.06.2023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21">
            <a:extLst>
              <a:ext uri="{FF2B5EF4-FFF2-40B4-BE49-F238E27FC236}">
                <a16:creationId xmlns:a16="http://schemas.microsoft.com/office/drawing/2014/main" id="{D5D3EC2F-7B9F-0D4F-B5B9-E23034A23E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70520" y="0"/>
            <a:ext cx="4189830" cy="6840538"/>
          </a:xfrm>
          <a:prstGeom prst="rect">
            <a:avLst/>
          </a:prstGeom>
        </p:spPr>
      </p:pic>
      <p:pic>
        <p:nvPicPr>
          <p:cNvPr id="8" name="Рисунок 13">
            <a:extLst>
              <a:ext uri="{FF2B5EF4-FFF2-40B4-BE49-F238E27FC236}">
                <a16:creationId xmlns:a16="http://schemas.microsoft.com/office/drawing/2014/main" id="{1BB3811F-5FB4-9A4D-A5EA-3D5E83D378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3760" y="329338"/>
            <a:ext cx="1862895" cy="8196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16C21D-C47C-8E49-8ABF-DE72CA198984}"/>
              </a:ext>
            </a:extLst>
          </p:cNvPr>
          <p:cNvSpPr txBox="1"/>
          <p:nvPr userDrawn="1"/>
        </p:nvSpPr>
        <p:spPr>
          <a:xfrm rot="16200000">
            <a:off x="11761283" y="930593"/>
            <a:ext cx="690614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ru-RU" sz="1800" dirty="0">
                <a:solidFill>
                  <a:schemeClr val="bg1"/>
                </a:solidFill>
              </a:rPr>
              <a:t>2023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1FBA60E-9DD6-E54E-A6C9-CFA5BB21B4C1}"/>
              </a:ext>
            </a:extLst>
          </p:cNvPr>
          <p:cNvCxnSpPr/>
          <p:nvPr userDrawn="1"/>
        </p:nvCxnSpPr>
        <p:spPr>
          <a:xfrm>
            <a:off x="12128268" y="1404850"/>
            <a:ext cx="0" cy="230262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4C167B5-CF88-8F40-A4B5-CA8730DFE560}"/>
              </a:ext>
            </a:extLst>
          </p:cNvPr>
          <p:cNvSpPr txBox="1"/>
          <p:nvPr userDrawn="1"/>
        </p:nvSpPr>
        <p:spPr>
          <a:xfrm rot="16200000">
            <a:off x="11574784" y="5590478"/>
            <a:ext cx="1097102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ru-RU" sz="1600" spc="100" baseline="0" dirty="0" err="1">
                <a:solidFill>
                  <a:schemeClr val="bg1"/>
                </a:solidFill>
              </a:rPr>
              <a:t>РАНХиГС</a:t>
            </a:r>
            <a:endParaRPr lang="ru-RU" sz="1600" spc="100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170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9">
            <a:extLst>
              <a:ext uri="{FF2B5EF4-FFF2-40B4-BE49-F238E27FC236}">
                <a16:creationId xmlns:a16="http://schemas.microsoft.com/office/drawing/2014/main" id="{64B41069-4AAD-8340-8EFB-180ACA586F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6488" y="124477"/>
            <a:ext cx="1574789" cy="687181"/>
          </a:xfrm>
          <a:prstGeom prst="rect">
            <a:avLst/>
          </a:prstGeom>
        </p:spPr>
      </p:pic>
      <p:sp>
        <p:nvSpPr>
          <p:cNvPr id="8" name="Прямоугольник 4">
            <a:extLst>
              <a:ext uri="{FF2B5EF4-FFF2-40B4-BE49-F238E27FC236}">
                <a16:creationId xmlns:a16="http://schemas.microsoft.com/office/drawing/2014/main" id="{F7727723-4074-B843-AE36-885B2303F4FE}"/>
              </a:ext>
            </a:extLst>
          </p:cNvPr>
          <p:cNvSpPr/>
          <p:nvPr userDrawn="1"/>
        </p:nvSpPr>
        <p:spPr>
          <a:xfrm>
            <a:off x="-3243" y="288565"/>
            <a:ext cx="894267" cy="3198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E95950-E595-F342-9D21-3C47BD20DFED}"/>
              </a:ext>
            </a:extLst>
          </p:cNvPr>
          <p:cNvSpPr txBox="1"/>
          <p:nvPr userDrawn="1"/>
        </p:nvSpPr>
        <p:spPr>
          <a:xfrm>
            <a:off x="554399" y="6407916"/>
            <a:ext cx="615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2023</a:t>
            </a:r>
            <a:endParaRPr lang="ru-RU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8ECB9-5CD4-CC42-91B8-0D89C488BB7E}"/>
              </a:ext>
            </a:extLst>
          </p:cNvPr>
          <p:cNvCxnSpPr/>
          <p:nvPr userDrawn="1"/>
        </p:nvCxnSpPr>
        <p:spPr>
          <a:xfrm>
            <a:off x="1258529" y="6571637"/>
            <a:ext cx="230343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CD2E3BB0-99F5-1045-9ADB-5FF98D2342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33970" y="266377"/>
            <a:ext cx="937565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D4391C-B8C0-B24A-A837-31626741744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0503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4">
          <p15:clr>
            <a:srgbClr val="FBAE40"/>
          </p15:clr>
        </p15:guide>
        <p15:guide id="3" pos="4082">
          <p15:clr>
            <a:srgbClr val="FBAE40"/>
          </p15:clr>
        </p15:guide>
        <p15:guide id="4" orient="horz" pos="38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9">
            <a:extLst>
              <a:ext uri="{FF2B5EF4-FFF2-40B4-BE49-F238E27FC236}">
                <a16:creationId xmlns:a16="http://schemas.microsoft.com/office/drawing/2014/main" id="{B72F114E-335E-2040-801E-3C7EC39A3E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6488" y="124477"/>
            <a:ext cx="1574789" cy="687181"/>
          </a:xfrm>
          <a:prstGeom prst="rect">
            <a:avLst/>
          </a:prstGeom>
        </p:spPr>
      </p:pic>
      <p:sp>
        <p:nvSpPr>
          <p:cNvPr id="8" name="Прямоугольник 4">
            <a:extLst>
              <a:ext uri="{FF2B5EF4-FFF2-40B4-BE49-F238E27FC236}">
                <a16:creationId xmlns:a16="http://schemas.microsoft.com/office/drawing/2014/main" id="{F3B94890-3C49-7044-A8F0-B3DB12C28D12}"/>
              </a:ext>
            </a:extLst>
          </p:cNvPr>
          <p:cNvSpPr/>
          <p:nvPr userDrawn="1"/>
        </p:nvSpPr>
        <p:spPr>
          <a:xfrm>
            <a:off x="-3243" y="288565"/>
            <a:ext cx="894267" cy="3198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AA9BBD-B777-C149-9777-05247593E1E0}"/>
              </a:ext>
            </a:extLst>
          </p:cNvPr>
          <p:cNvSpPr txBox="1"/>
          <p:nvPr userDrawn="1"/>
        </p:nvSpPr>
        <p:spPr>
          <a:xfrm>
            <a:off x="554399" y="6407916"/>
            <a:ext cx="615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2023</a:t>
            </a:r>
            <a:endParaRPr lang="ru-RU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C569F4-D248-7041-9278-341700D6083F}"/>
              </a:ext>
            </a:extLst>
          </p:cNvPr>
          <p:cNvCxnSpPr/>
          <p:nvPr userDrawn="1"/>
        </p:nvCxnSpPr>
        <p:spPr>
          <a:xfrm>
            <a:off x="1258529" y="6571637"/>
            <a:ext cx="230343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20044" y="1119505"/>
            <a:ext cx="9720263" cy="2381521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0044" y="3592866"/>
            <a:ext cx="9720263" cy="1651546"/>
          </a:xfrm>
        </p:spPr>
        <p:txBody>
          <a:bodyPr>
            <a:normAutofit/>
          </a:bodyPr>
          <a:lstStyle>
            <a:lvl1pPr marL="0" indent="0" algn="l">
              <a:buNone/>
              <a:defRPr sz="2400" b="1"/>
            </a:lvl1pPr>
            <a:lvl2pPr marL="456057" indent="0" algn="ctr">
              <a:buNone/>
              <a:defRPr sz="1995"/>
            </a:lvl2pPr>
            <a:lvl3pPr marL="912114" indent="0" algn="ctr">
              <a:buNone/>
              <a:defRPr sz="1795"/>
            </a:lvl3pPr>
            <a:lvl4pPr marL="1368171" indent="0" algn="ctr">
              <a:buNone/>
              <a:defRPr sz="1596"/>
            </a:lvl4pPr>
            <a:lvl5pPr marL="1824228" indent="0" algn="ctr">
              <a:buNone/>
              <a:defRPr sz="1596"/>
            </a:lvl5pPr>
            <a:lvl6pPr marL="2280285" indent="0" algn="ctr">
              <a:buNone/>
              <a:defRPr sz="1596"/>
            </a:lvl6pPr>
            <a:lvl7pPr marL="2736342" indent="0" algn="ctr">
              <a:buNone/>
              <a:defRPr sz="1596"/>
            </a:lvl7pPr>
            <a:lvl8pPr marL="3192399" indent="0" algn="ctr">
              <a:buNone/>
              <a:defRPr sz="1596"/>
            </a:lvl8pPr>
            <a:lvl9pPr marL="3648456" indent="0" algn="ctr">
              <a:buNone/>
              <a:defRPr sz="1596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AFABD-BCBD-544A-9118-89D15D7C2332}" type="datetime1">
              <a:rPr lang="ru-RU" smtClean="0"/>
              <a:t>14.06.2023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3970" y="266377"/>
            <a:ext cx="937565" cy="364195"/>
          </a:xfrm>
          <a:prstGeom prst="rect">
            <a:avLst/>
          </a:prstGeom>
        </p:spPr>
        <p:txBody>
          <a:bodyPr/>
          <a:lstStyle/>
          <a:p>
            <a:fld id="{73D4391C-B8C0-B24A-A837-3162674174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7067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9">
            <a:extLst>
              <a:ext uri="{FF2B5EF4-FFF2-40B4-BE49-F238E27FC236}">
                <a16:creationId xmlns:a16="http://schemas.microsoft.com/office/drawing/2014/main" id="{A031F8E3-48A7-4044-944A-7FEEE130F6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6488" y="124477"/>
            <a:ext cx="1574789" cy="687181"/>
          </a:xfrm>
          <a:prstGeom prst="rect">
            <a:avLst/>
          </a:prstGeom>
        </p:spPr>
      </p:pic>
      <p:sp>
        <p:nvSpPr>
          <p:cNvPr id="9" name="Прямоугольник 4">
            <a:extLst>
              <a:ext uri="{FF2B5EF4-FFF2-40B4-BE49-F238E27FC236}">
                <a16:creationId xmlns:a16="http://schemas.microsoft.com/office/drawing/2014/main" id="{CC740624-9786-3F40-BE2D-E443C76C8EC7}"/>
              </a:ext>
            </a:extLst>
          </p:cNvPr>
          <p:cNvSpPr/>
          <p:nvPr userDrawn="1"/>
        </p:nvSpPr>
        <p:spPr>
          <a:xfrm>
            <a:off x="-3243" y="288565"/>
            <a:ext cx="894267" cy="3198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EFE944-F30B-544E-B5A4-8FA81A6D7A96}"/>
              </a:ext>
            </a:extLst>
          </p:cNvPr>
          <p:cNvSpPr txBox="1"/>
          <p:nvPr userDrawn="1"/>
        </p:nvSpPr>
        <p:spPr>
          <a:xfrm>
            <a:off x="554399" y="6407916"/>
            <a:ext cx="615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2023</a:t>
            </a:r>
            <a:endParaRPr lang="ru-RU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E5D4700-313E-CB48-82C9-205F0B4F41DB}"/>
              </a:ext>
            </a:extLst>
          </p:cNvPr>
          <p:cNvCxnSpPr/>
          <p:nvPr userDrawn="1"/>
        </p:nvCxnSpPr>
        <p:spPr>
          <a:xfrm>
            <a:off x="1258529" y="6571637"/>
            <a:ext cx="230343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00000" y="919197"/>
            <a:ext cx="8649708" cy="535138"/>
          </a:xfrm>
        </p:spPr>
        <p:txBody>
          <a:bodyPr anchor="t" anchorCtr="0">
            <a:noAutofit/>
          </a:bodyPr>
          <a:lstStyle>
            <a:lvl1pPr algn="l">
              <a:defRPr sz="32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1303" y="2751909"/>
            <a:ext cx="6696892" cy="2492503"/>
          </a:xfrm>
        </p:spPr>
        <p:txBody>
          <a:bodyPr>
            <a:norm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  <a:lvl2pPr marL="456057" indent="0" algn="ctr">
              <a:buNone/>
              <a:defRPr sz="1995"/>
            </a:lvl2pPr>
            <a:lvl3pPr marL="912114" indent="0" algn="ctr">
              <a:buNone/>
              <a:defRPr sz="1795"/>
            </a:lvl3pPr>
            <a:lvl4pPr marL="1368171" indent="0" algn="ctr">
              <a:buNone/>
              <a:defRPr sz="1596"/>
            </a:lvl4pPr>
            <a:lvl5pPr marL="1824228" indent="0" algn="ctr">
              <a:buNone/>
              <a:defRPr sz="1596"/>
            </a:lvl5pPr>
            <a:lvl6pPr marL="2280285" indent="0" algn="ctr">
              <a:buNone/>
              <a:defRPr sz="1596"/>
            </a:lvl6pPr>
            <a:lvl7pPr marL="2736342" indent="0" algn="ctr">
              <a:buNone/>
              <a:defRPr sz="1596"/>
            </a:lvl7pPr>
            <a:lvl8pPr marL="3192399" indent="0" algn="ctr">
              <a:buNone/>
              <a:defRPr sz="1596"/>
            </a:lvl8pPr>
            <a:lvl9pPr marL="3648456" indent="0" algn="ctr">
              <a:buNone/>
              <a:defRPr sz="1596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B5067-034C-ED4C-9B2B-00BE7ADE8DA8}" type="datetime1">
              <a:rPr lang="ru-RU" smtClean="0"/>
              <a:t>14.06.2023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3970" y="266377"/>
            <a:ext cx="937565" cy="364195"/>
          </a:xfrm>
          <a:prstGeom prst="rect">
            <a:avLst/>
          </a:prstGeom>
        </p:spPr>
        <p:txBody>
          <a:bodyPr/>
          <a:lstStyle/>
          <a:p>
            <a:fld id="{73D4391C-B8C0-B24A-A837-316267417444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7AD485B-A56F-E148-9785-EA3C38C11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00113" y="1625000"/>
            <a:ext cx="2916079" cy="4304162"/>
          </a:xfrm>
        </p:spPr>
        <p:txBody>
          <a:bodyPr/>
          <a:lstStyle>
            <a:lvl1pPr marL="0" indent="0">
              <a:buNone/>
              <a:defRPr sz="1596"/>
            </a:lvl1pPr>
            <a:lvl2pPr marL="456057" indent="0">
              <a:buNone/>
              <a:defRPr sz="1397"/>
            </a:lvl2pPr>
            <a:lvl3pPr marL="912114" indent="0">
              <a:buNone/>
              <a:defRPr sz="1197"/>
            </a:lvl3pPr>
            <a:lvl4pPr marL="1368171" indent="0">
              <a:buNone/>
              <a:defRPr sz="998"/>
            </a:lvl4pPr>
            <a:lvl5pPr marL="1824228" indent="0">
              <a:buNone/>
              <a:defRPr sz="998"/>
            </a:lvl5pPr>
            <a:lvl6pPr marL="2280285" indent="0">
              <a:buNone/>
              <a:defRPr sz="998"/>
            </a:lvl6pPr>
            <a:lvl7pPr marL="2736342" indent="0">
              <a:buNone/>
              <a:defRPr sz="998"/>
            </a:lvl7pPr>
            <a:lvl8pPr marL="3192399" indent="0">
              <a:buNone/>
              <a:defRPr sz="998"/>
            </a:lvl8pPr>
            <a:lvl9pPr marL="3648456" indent="0">
              <a:buNone/>
              <a:defRPr sz="998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518915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1174A10-18C0-D846-8F03-C9CC6AC7354A}"/>
              </a:ext>
            </a:extLst>
          </p:cNvPr>
          <p:cNvSpPr/>
          <p:nvPr userDrawn="1"/>
        </p:nvSpPr>
        <p:spPr>
          <a:xfrm>
            <a:off x="0" y="0"/>
            <a:ext cx="12960350" cy="684053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00547" y="2269024"/>
            <a:ext cx="6871063" cy="2492503"/>
          </a:xfrm>
        </p:spPr>
        <p:txBody>
          <a:bodyPr>
            <a:normAutofit/>
          </a:bodyPr>
          <a:lstStyle>
            <a:lvl1pPr marL="0" indent="0" algn="l">
              <a:buNone/>
              <a:defRPr sz="3600" b="1">
                <a:solidFill>
                  <a:schemeClr val="bg1"/>
                </a:solidFill>
              </a:defRPr>
            </a:lvl1pPr>
            <a:lvl2pPr marL="456057" indent="0" algn="ctr">
              <a:buNone/>
              <a:defRPr sz="1995"/>
            </a:lvl2pPr>
            <a:lvl3pPr marL="912114" indent="0" algn="ctr">
              <a:buNone/>
              <a:defRPr sz="1795"/>
            </a:lvl3pPr>
            <a:lvl4pPr marL="1368171" indent="0" algn="ctr">
              <a:buNone/>
              <a:defRPr sz="1596"/>
            </a:lvl4pPr>
            <a:lvl5pPr marL="1824228" indent="0" algn="ctr">
              <a:buNone/>
              <a:defRPr sz="1596"/>
            </a:lvl5pPr>
            <a:lvl6pPr marL="2280285" indent="0" algn="ctr">
              <a:buNone/>
              <a:defRPr sz="1596"/>
            </a:lvl6pPr>
            <a:lvl7pPr marL="2736342" indent="0" algn="ctr">
              <a:buNone/>
              <a:defRPr sz="1596"/>
            </a:lvl7pPr>
            <a:lvl8pPr marL="3192399" indent="0" algn="ctr">
              <a:buNone/>
              <a:defRPr sz="1596"/>
            </a:lvl8pPr>
            <a:lvl9pPr marL="3648456" indent="0" algn="ctr">
              <a:buNone/>
              <a:defRPr sz="1596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C6C5C-8715-4349-9C7D-F129E2D2F817}" type="datetime1">
              <a:rPr lang="ru-RU" smtClean="0"/>
              <a:t>14.06.2023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Прямоугольник 4">
            <a:extLst>
              <a:ext uri="{FF2B5EF4-FFF2-40B4-BE49-F238E27FC236}">
                <a16:creationId xmlns:a16="http://schemas.microsoft.com/office/drawing/2014/main" id="{6863F21F-0FD5-0D4F-9EDF-1CEFC7A813EE}"/>
              </a:ext>
            </a:extLst>
          </p:cNvPr>
          <p:cNvSpPr/>
          <p:nvPr userDrawn="1"/>
        </p:nvSpPr>
        <p:spPr>
          <a:xfrm>
            <a:off x="-3243" y="288565"/>
            <a:ext cx="894267" cy="319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3970" y="266377"/>
            <a:ext cx="937565" cy="36419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E003E"/>
                </a:solidFill>
              </a:defRPr>
            </a:lvl1pPr>
          </a:lstStyle>
          <a:p>
            <a:fld id="{73D4391C-B8C0-B24A-A837-316267417444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584FD3-82FB-1645-920D-FB8B68AFF8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28"/>
          <a:stretch/>
        </p:blipFill>
        <p:spPr>
          <a:xfrm>
            <a:off x="10684390" y="-1"/>
            <a:ext cx="1950721" cy="9761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6C3D01-CF25-E947-ABB7-B55A2D418229}"/>
              </a:ext>
            </a:extLst>
          </p:cNvPr>
          <p:cNvSpPr txBox="1"/>
          <p:nvPr userDrawn="1"/>
        </p:nvSpPr>
        <p:spPr>
          <a:xfrm>
            <a:off x="554399" y="6407916"/>
            <a:ext cx="615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2023</a:t>
            </a:r>
            <a:endParaRPr lang="ru-RU" sz="1400" dirty="0">
              <a:solidFill>
                <a:schemeClr val="bg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CAB093-8887-BF49-8EA5-92B2D72B9517}"/>
              </a:ext>
            </a:extLst>
          </p:cNvPr>
          <p:cNvCxnSpPr/>
          <p:nvPr userDrawn="1"/>
        </p:nvCxnSpPr>
        <p:spPr>
          <a:xfrm>
            <a:off x="1258529" y="6571637"/>
            <a:ext cx="230343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306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9">
            <a:extLst>
              <a:ext uri="{FF2B5EF4-FFF2-40B4-BE49-F238E27FC236}">
                <a16:creationId xmlns:a16="http://schemas.microsoft.com/office/drawing/2014/main" id="{E42B6E17-3CA0-A44E-A15A-7A8C6D151F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6488" y="124477"/>
            <a:ext cx="1574789" cy="687181"/>
          </a:xfrm>
          <a:prstGeom prst="rect">
            <a:avLst/>
          </a:prstGeom>
        </p:spPr>
      </p:pic>
      <p:sp>
        <p:nvSpPr>
          <p:cNvPr id="9" name="Прямоугольник 4">
            <a:extLst>
              <a:ext uri="{FF2B5EF4-FFF2-40B4-BE49-F238E27FC236}">
                <a16:creationId xmlns:a16="http://schemas.microsoft.com/office/drawing/2014/main" id="{CAE1ECE3-AE58-EF4B-9404-CEF7D3739127}"/>
              </a:ext>
            </a:extLst>
          </p:cNvPr>
          <p:cNvSpPr/>
          <p:nvPr userDrawn="1"/>
        </p:nvSpPr>
        <p:spPr>
          <a:xfrm>
            <a:off x="-3243" y="288565"/>
            <a:ext cx="894267" cy="3198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5649B-D563-7A42-ADA0-AC0ECE1EBBD4}"/>
              </a:ext>
            </a:extLst>
          </p:cNvPr>
          <p:cNvSpPr txBox="1"/>
          <p:nvPr userDrawn="1"/>
        </p:nvSpPr>
        <p:spPr>
          <a:xfrm>
            <a:off x="554399" y="6407916"/>
            <a:ext cx="615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2023</a:t>
            </a:r>
            <a:endParaRPr lang="ru-RU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4F3F24-E8BA-7348-890A-4EB2A401046B}"/>
              </a:ext>
            </a:extLst>
          </p:cNvPr>
          <p:cNvCxnSpPr/>
          <p:nvPr userDrawn="1"/>
        </p:nvCxnSpPr>
        <p:spPr>
          <a:xfrm>
            <a:off x="1258529" y="6571637"/>
            <a:ext cx="230343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0000" y="900000"/>
            <a:ext cx="9576679" cy="714358"/>
          </a:xfrm>
        </p:spPr>
        <p:txBody>
          <a:bodyPr anchor="t" anchorCtr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EB2D4-E0FF-0948-BCEC-0F713D78CA44}" type="datetime1">
              <a:rPr lang="ru-RU" smtClean="0"/>
              <a:t>14.06.2023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D4391C-B8C0-B24A-A837-31626741744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335B661-A620-6B4A-8A9C-FCEE63525CAE}"/>
              </a:ext>
            </a:extLst>
          </p:cNvPr>
          <p:cNvSpPr txBox="1">
            <a:spLocks/>
          </p:cNvSpPr>
          <p:nvPr userDrawn="1"/>
        </p:nvSpPr>
        <p:spPr>
          <a:xfrm>
            <a:off x="-33970" y="266377"/>
            <a:ext cx="937565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4391C-B8C0-B24A-A837-3162674174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5226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9">
            <a:extLst>
              <a:ext uri="{FF2B5EF4-FFF2-40B4-BE49-F238E27FC236}">
                <a16:creationId xmlns:a16="http://schemas.microsoft.com/office/drawing/2014/main" id="{00F513B3-241A-5644-9CD0-08969C8509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6488" y="124477"/>
            <a:ext cx="1574789" cy="687181"/>
          </a:xfrm>
          <a:prstGeom prst="rect">
            <a:avLst/>
          </a:prstGeom>
        </p:spPr>
      </p:pic>
      <p:sp>
        <p:nvSpPr>
          <p:cNvPr id="9" name="Прямоугольник 4">
            <a:extLst>
              <a:ext uri="{FF2B5EF4-FFF2-40B4-BE49-F238E27FC236}">
                <a16:creationId xmlns:a16="http://schemas.microsoft.com/office/drawing/2014/main" id="{9DB0A6DB-F31A-A343-BF05-360492CB83BF}"/>
              </a:ext>
            </a:extLst>
          </p:cNvPr>
          <p:cNvSpPr/>
          <p:nvPr userDrawn="1"/>
        </p:nvSpPr>
        <p:spPr>
          <a:xfrm>
            <a:off x="-3243" y="288565"/>
            <a:ext cx="894267" cy="3198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384103-0CD4-E641-A9AE-B808169DCE7C}"/>
              </a:ext>
            </a:extLst>
          </p:cNvPr>
          <p:cNvSpPr txBox="1"/>
          <p:nvPr userDrawn="1"/>
        </p:nvSpPr>
        <p:spPr>
          <a:xfrm>
            <a:off x="554399" y="6407916"/>
            <a:ext cx="615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2023</a:t>
            </a:r>
            <a:endParaRPr lang="ru-RU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19AD7C-9E4C-BC47-9C84-6A2E4F3FD078}"/>
              </a:ext>
            </a:extLst>
          </p:cNvPr>
          <p:cNvCxnSpPr/>
          <p:nvPr userDrawn="1"/>
        </p:nvCxnSpPr>
        <p:spPr>
          <a:xfrm>
            <a:off x="1258529" y="6571637"/>
            <a:ext cx="230343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0000" y="900000"/>
            <a:ext cx="9627700" cy="740592"/>
          </a:xfrm>
        </p:spPr>
        <p:txBody>
          <a:bodyPr anchor="t" anchorCtr="0"/>
          <a:lstStyle>
            <a:lvl1pPr>
              <a:defRPr sz="3192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40995" y="1674796"/>
            <a:ext cx="7726642" cy="4254366"/>
          </a:xfrm>
        </p:spPr>
        <p:txBody>
          <a:bodyPr anchor="t"/>
          <a:lstStyle>
            <a:lvl1pPr marL="0" indent="0">
              <a:buNone/>
              <a:defRPr sz="3192"/>
            </a:lvl1pPr>
            <a:lvl2pPr marL="456057" indent="0">
              <a:buNone/>
              <a:defRPr sz="2793"/>
            </a:lvl2pPr>
            <a:lvl3pPr marL="912114" indent="0">
              <a:buNone/>
              <a:defRPr sz="2394"/>
            </a:lvl3pPr>
            <a:lvl4pPr marL="1368171" indent="0">
              <a:buNone/>
              <a:defRPr sz="1995"/>
            </a:lvl4pPr>
            <a:lvl5pPr marL="1824228" indent="0">
              <a:buNone/>
              <a:defRPr sz="1995"/>
            </a:lvl5pPr>
            <a:lvl6pPr marL="2280285" indent="0">
              <a:buNone/>
              <a:defRPr sz="1995"/>
            </a:lvl6pPr>
            <a:lvl7pPr marL="2736342" indent="0">
              <a:buNone/>
              <a:defRPr sz="1995"/>
            </a:lvl7pPr>
            <a:lvl8pPr marL="3192399" indent="0">
              <a:buNone/>
              <a:defRPr sz="1995"/>
            </a:lvl8pPr>
            <a:lvl9pPr marL="3648456" indent="0">
              <a:buNone/>
              <a:defRPr sz="1995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113" y="1625000"/>
            <a:ext cx="2916079" cy="4304162"/>
          </a:xfrm>
        </p:spPr>
        <p:txBody>
          <a:bodyPr/>
          <a:lstStyle>
            <a:lvl1pPr marL="0" indent="0">
              <a:buNone/>
              <a:defRPr sz="1596"/>
            </a:lvl1pPr>
            <a:lvl2pPr marL="456057" indent="0">
              <a:buNone/>
              <a:defRPr sz="1397"/>
            </a:lvl2pPr>
            <a:lvl3pPr marL="912114" indent="0">
              <a:buNone/>
              <a:defRPr sz="1197"/>
            </a:lvl3pPr>
            <a:lvl4pPr marL="1368171" indent="0">
              <a:buNone/>
              <a:defRPr sz="998"/>
            </a:lvl4pPr>
            <a:lvl5pPr marL="1824228" indent="0">
              <a:buNone/>
              <a:defRPr sz="998"/>
            </a:lvl5pPr>
            <a:lvl6pPr marL="2280285" indent="0">
              <a:buNone/>
              <a:defRPr sz="998"/>
            </a:lvl6pPr>
            <a:lvl7pPr marL="2736342" indent="0">
              <a:buNone/>
              <a:defRPr sz="998"/>
            </a:lvl7pPr>
            <a:lvl8pPr marL="3192399" indent="0">
              <a:buNone/>
              <a:defRPr sz="998"/>
            </a:lvl8pPr>
            <a:lvl9pPr marL="3648456" indent="0">
              <a:buNone/>
              <a:defRPr sz="998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03EC4-AEDB-A546-B9B7-585538AAD3C7}" type="datetime1">
              <a:rPr lang="ru-RU" smtClean="0"/>
              <a:t>14.06.2023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391C-B8C0-B24A-A837-3162674174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6805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9">
            <a:extLst>
              <a:ext uri="{FF2B5EF4-FFF2-40B4-BE49-F238E27FC236}">
                <a16:creationId xmlns:a16="http://schemas.microsoft.com/office/drawing/2014/main" id="{82FB6434-E9A9-A141-89AC-B38A0E2073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6488" y="124477"/>
            <a:ext cx="1574789" cy="687181"/>
          </a:xfrm>
          <a:prstGeom prst="rect">
            <a:avLst/>
          </a:prstGeom>
        </p:spPr>
      </p:pic>
      <p:sp>
        <p:nvSpPr>
          <p:cNvPr id="10" name="Прямоугольник 4">
            <a:extLst>
              <a:ext uri="{FF2B5EF4-FFF2-40B4-BE49-F238E27FC236}">
                <a16:creationId xmlns:a16="http://schemas.microsoft.com/office/drawing/2014/main" id="{D954ACBC-1461-8F49-8A62-25BE7C807B19}"/>
              </a:ext>
            </a:extLst>
          </p:cNvPr>
          <p:cNvSpPr/>
          <p:nvPr userDrawn="1"/>
        </p:nvSpPr>
        <p:spPr>
          <a:xfrm>
            <a:off x="-3243" y="288565"/>
            <a:ext cx="894267" cy="3198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05D89A-CBD9-1747-8A24-211A119C1CB5}"/>
              </a:ext>
            </a:extLst>
          </p:cNvPr>
          <p:cNvSpPr txBox="1"/>
          <p:nvPr userDrawn="1"/>
        </p:nvSpPr>
        <p:spPr>
          <a:xfrm>
            <a:off x="554399" y="6407916"/>
            <a:ext cx="615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2023</a:t>
            </a:r>
            <a:endParaRPr lang="ru-RU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187A918-407B-4D42-98BB-5B3D0F5839E2}"/>
              </a:ext>
            </a:extLst>
          </p:cNvPr>
          <p:cNvCxnSpPr/>
          <p:nvPr userDrawn="1"/>
        </p:nvCxnSpPr>
        <p:spPr>
          <a:xfrm>
            <a:off x="1258529" y="6571637"/>
            <a:ext cx="230343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0000" y="864000"/>
            <a:ext cx="9627700" cy="740592"/>
          </a:xfrm>
        </p:spPr>
        <p:txBody>
          <a:bodyPr anchor="t" anchorCtr="0"/>
          <a:lstStyle>
            <a:lvl1pPr>
              <a:defRPr sz="3192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40995" y="1674796"/>
            <a:ext cx="3638348" cy="4254366"/>
          </a:xfrm>
        </p:spPr>
        <p:txBody>
          <a:bodyPr anchor="t"/>
          <a:lstStyle>
            <a:lvl1pPr marL="0" indent="0">
              <a:buNone/>
              <a:defRPr sz="3192"/>
            </a:lvl1pPr>
            <a:lvl2pPr marL="456057" indent="0">
              <a:buNone/>
              <a:defRPr sz="2793"/>
            </a:lvl2pPr>
            <a:lvl3pPr marL="912114" indent="0">
              <a:buNone/>
              <a:defRPr sz="2394"/>
            </a:lvl3pPr>
            <a:lvl4pPr marL="1368171" indent="0">
              <a:buNone/>
              <a:defRPr sz="1995"/>
            </a:lvl4pPr>
            <a:lvl5pPr marL="1824228" indent="0">
              <a:buNone/>
              <a:defRPr sz="1995"/>
            </a:lvl5pPr>
            <a:lvl6pPr marL="2280285" indent="0">
              <a:buNone/>
              <a:defRPr sz="1995"/>
            </a:lvl6pPr>
            <a:lvl7pPr marL="2736342" indent="0">
              <a:buNone/>
              <a:defRPr sz="1995"/>
            </a:lvl7pPr>
            <a:lvl8pPr marL="3192399" indent="0">
              <a:buNone/>
              <a:defRPr sz="1995"/>
            </a:lvl8pPr>
            <a:lvl9pPr marL="3648456" indent="0">
              <a:buNone/>
              <a:defRPr sz="1995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113" y="1625000"/>
            <a:ext cx="2916079" cy="4304162"/>
          </a:xfrm>
        </p:spPr>
        <p:txBody>
          <a:bodyPr/>
          <a:lstStyle>
            <a:lvl1pPr marL="0" indent="0">
              <a:buNone/>
              <a:defRPr sz="1596"/>
            </a:lvl1pPr>
            <a:lvl2pPr marL="456057" indent="0">
              <a:buNone/>
              <a:defRPr sz="1397"/>
            </a:lvl2pPr>
            <a:lvl3pPr marL="912114" indent="0">
              <a:buNone/>
              <a:defRPr sz="1197"/>
            </a:lvl3pPr>
            <a:lvl4pPr marL="1368171" indent="0">
              <a:buNone/>
              <a:defRPr sz="998"/>
            </a:lvl4pPr>
            <a:lvl5pPr marL="1824228" indent="0">
              <a:buNone/>
              <a:defRPr sz="998"/>
            </a:lvl5pPr>
            <a:lvl6pPr marL="2280285" indent="0">
              <a:buNone/>
              <a:defRPr sz="998"/>
            </a:lvl6pPr>
            <a:lvl7pPr marL="2736342" indent="0">
              <a:buNone/>
              <a:defRPr sz="998"/>
            </a:lvl7pPr>
            <a:lvl8pPr marL="3192399" indent="0">
              <a:buNone/>
              <a:defRPr sz="998"/>
            </a:lvl8pPr>
            <a:lvl9pPr marL="3648456" indent="0">
              <a:buNone/>
              <a:defRPr sz="998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B6139-3C51-544D-A275-589F7A7E6369}" type="datetime1">
              <a:rPr lang="ru-RU" smtClean="0"/>
              <a:t>14.06.2023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391C-B8C0-B24A-A837-316267417444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B47FAB26-A65D-A241-B811-CFF044D18B1A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8383605" y="1674796"/>
            <a:ext cx="3638348" cy="4254366"/>
          </a:xfrm>
        </p:spPr>
        <p:txBody>
          <a:bodyPr anchor="t"/>
          <a:lstStyle>
            <a:lvl1pPr marL="0" indent="0">
              <a:buNone/>
              <a:defRPr sz="3192"/>
            </a:lvl1pPr>
            <a:lvl2pPr marL="456057" indent="0">
              <a:buNone/>
              <a:defRPr sz="2793"/>
            </a:lvl2pPr>
            <a:lvl3pPr marL="912114" indent="0">
              <a:buNone/>
              <a:defRPr sz="2394"/>
            </a:lvl3pPr>
            <a:lvl4pPr marL="1368171" indent="0">
              <a:buNone/>
              <a:defRPr sz="1995"/>
            </a:lvl4pPr>
            <a:lvl5pPr marL="1824228" indent="0">
              <a:buNone/>
              <a:defRPr sz="1995"/>
            </a:lvl5pPr>
            <a:lvl6pPr marL="2280285" indent="0">
              <a:buNone/>
              <a:defRPr sz="1995"/>
            </a:lvl6pPr>
            <a:lvl7pPr marL="2736342" indent="0">
              <a:buNone/>
              <a:defRPr sz="1995"/>
            </a:lvl7pPr>
            <a:lvl8pPr marL="3192399" indent="0">
              <a:buNone/>
              <a:defRPr sz="1995"/>
            </a:lvl8pPr>
            <a:lvl9pPr marL="3648456" indent="0">
              <a:buNone/>
              <a:defRPr sz="1995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4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_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F7329FE-F5D1-374D-B109-65B84655D2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6488" y="124477"/>
            <a:ext cx="1574789" cy="687181"/>
          </a:xfrm>
          <a:prstGeom prst="rect">
            <a:avLst/>
          </a:prstGeom>
        </p:spPr>
      </p:pic>
      <p:sp>
        <p:nvSpPr>
          <p:cNvPr id="11" name="Прямоугольник 4">
            <a:extLst>
              <a:ext uri="{FF2B5EF4-FFF2-40B4-BE49-F238E27FC236}">
                <a16:creationId xmlns:a16="http://schemas.microsoft.com/office/drawing/2014/main" id="{263CFD3C-F777-DA4D-BC37-116E29B7A220}"/>
              </a:ext>
            </a:extLst>
          </p:cNvPr>
          <p:cNvSpPr/>
          <p:nvPr userDrawn="1"/>
        </p:nvSpPr>
        <p:spPr>
          <a:xfrm>
            <a:off x="-3243" y="288565"/>
            <a:ext cx="894267" cy="3198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772282-7CE5-9B49-B848-BF7E6632BBB4}"/>
              </a:ext>
            </a:extLst>
          </p:cNvPr>
          <p:cNvSpPr txBox="1"/>
          <p:nvPr userDrawn="1"/>
        </p:nvSpPr>
        <p:spPr>
          <a:xfrm>
            <a:off x="554399" y="6407916"/>
            <a:ext cx="615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2023</a:t>
            </a:r>
            <a:endParaRPr lang="ru-RU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F7AA82A-8CAD-7945-8DF4-19C7F478AB03}"/>
              </a:ext>
            </a:extLst>
          </p:cNvPr>
          <p:cNvCxnSpPr/>
          <p:nvPr userDrawn="1"/>
        </p:nvCxnSpPr>
        <p:spPr>
          <a:xfrm>
            <a:off x="1258529" y="6571637"/>
            <a:ext cx="230343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2713" y="900000"/>
            <a:ext cx="9627700" cy="740592"/>
          </a:xfrm>
        </p:spPr>
        <p:txBody>
          <a:bodyPr anchor="t" anchorCtr="0"/>
          <a:lstStyle>
            <a:lvl1pPr>
              <a:defRPr sz="3192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40995" y="1674796"/>
            <a:ext cx="2321062" cy="4254366"/>
          </a:xfrm>
        </p:spPr>
        <p:txBody>
          <a:bodyPr anchor="t"/>
          <a:lstStyle>
            <a:lvl1pPr marL="0" indent="0">
              <a:buNone/>
              <a:defRPr sz="3192"/>
            </a:lvl1pPr>
            <a:lvl2pPr marL="456057" indent="0">
              <a:buNone/>
              <a:defRPr sz="2793"/>
            </a:lvl2pPr>
            <a:lvl3pPr marL="912114" indent="0">
              <a:buNone/>
              <a:defRPr sz="2394"/>
            </a:lvl3pPr>
            <a:lvl4pPr marL="1368171" indent="0">
              <a:buNone/>
              <a:defRPr sz="1995"/>
            </a:lvl4pPr>
            <a:lvl5pPr marL="1824228" indent="0">
              <a:buNone/>
              <a:defRPr sz="1995"/>
            </a:lvl5pPr>
            <a:lvl6pPr marL="2280285" indent="0">
              <a:buNone/>
              <a:defRPr sz="1995"/>
            </a:lvl6pPr>
            <a:lvl7pPr marL="2736342" indent="0">
              <a:buNone/>
              <a:defRPr sz="1995"/>
            </a:lvl7pPr>
            <a:lvl8pPr marL="3192399" indent="0">
              <a:buNone/>
              <a:defRPr sz="1995"/>
            </a:lvl8pPr>
            <a:lvl9pPr marL="3648456" indent="0">
              <a:buNone/>
              <a:defRPr sz="1995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113" y="1625000"/>
            <a:ext cx="2916079" cy="4304162"/>
          </a:xfrm>
        </p:spPr>
        <p:txBody>
          <a:bodyPr/>
          <a:lstStyle>
            <a:lvl1pPr marL="0" indent="0">
              <a:buNone/>
              <a:defRPr sz="1596"/>
            </a:lvl1pPr>
            <a:lvl2pPr marL="456057" indent="0">
              <a:buNone/>
              <a:defRPr sz="1397"/>
            </a:lvl2pPr>
            <a:lvl3pPr marL="912114" indent="0">
              <a:buNone/>
              <a:defRPr sz="1197"/>
            </a:lvl3pPr>
            <a:lvl4pPr marL="1368171" indent="0">
              <a:buNone/>
              <a:defRPr sz="998"/>
            </a:lvl4pPr>
            <a:lvl5pPr marL="1824228" indent="0">
              <a:buNone/>
              <a:defRPr sz="998"/>
            </a:lvl5pPr>
            <a:lvl6pPr marL="2280285" indent="0">
              <a:buNone/>
              <a:defRPr sz="998"/>
            </a:lvl6pPr>
            <a:lvl7pPr marL="2736342" indent="0">
              <a:buNone/>
              <a:defRPr sz="998"/>
            </a:lvl7pPr>
            <a:lvl8pPr marL="3192399" indent="0">
              <a:buNone/>
              <a:defRPr sz="998"/>
            </a:lvl8pPr>
            <a:lvl9pPr marL="3648456" indent="0">
              <a:buNone/>
              <a:defRPr sz="998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2F27-2E9A-5E43-AA18-A5B944132F59}" type="datetime1">
              <a:rPr lang="ru-RU" smtClean="0"/>
              <a:t>14.06.2023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391C-B8C0-B24A-A837-316267417444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B47FAB26-A65D-A241-B811-CFF044D18B1A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7019109" y="1674796"/>
            <a:ext cx="2321062" cy="4254366"/>
          </a:xfrm>
        </p:spPr>
        <p:txBody>
          <a:bodyPr anchor="t"/>
          <a:lstStyle>
            <a:lvl1pPr marL="0" indent="0">
              <a:buNone/>
              <a:defRPr sz="3192"/>
            </a:lvl1pPr>
            <a:lvl2pPr marL="456057" indent="0">
              <a:buNone/>
              <a:defRPr sz="2793"/>
            </a:lvl2pPr>
            <a:lvl3pPr marL="912114" indent="0">
              <a:buNone/>
              <a:defRPr sz="2394"/>
            </a:lvl3pPr>
            <a:lvl4pPr marL="1368171" indent="0">
              <a:buNone/>
              <a:defRPr sz="1995"/>
            </a:lvl4pPr>
            <a:lvl5pPr marL="1824228" indent="0">
              <a:buNone/>
              <a:defRPr sz="1995"/>
            </a:lvl5pPr>
            <a:lvl6pPr marL="2280285" indent="0">
              <a:buNone/>
              <a:defRPr sz="1995"/>
            </a:lvl6pPr>
            <a:lvl7pPr marL="2736342" indent="0">
              <a:buNone/>
              <a:defRPr sz="1995"/>
            </a:lvl7pPr>
            <a:lvl8pPr marL="3192399" indent="0">
              <a:buNone/>
              <a:defRPr sz="1995"/>
            </a:lvl8pPr>
            <a:lvl9pPr marL="3648456" indent="0">
              <a:buNone/>
              <a:defRPr sz="1995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79F780C-3DBF-7240-9736-987FCF93B284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9701349" y="1674796"/>
            <a:ext cx="2321062" cy="4254366"/>
          </a:xfrm>
        </p:spPr>
        <p:txBody>
          <a:bodyPr anchor="t"/>
          <a:lstStyle>
            <a:lvl1pPr marL="0" indent="0">
              <a:buNone/>
              <a:defRPr sz="3192"/>
            </a:lvl1pPr>
            <a:lvl2pPr marL="456057" indent="0">
              <a:buNone/>
              <a:defRPr sz="2793"/>
            </a:lvl2pPr>
            <a:lvl3pPr marL="912114" indent="0">
              <a:buNone/>
              <a:defRPr sz="2394"/>
            </a:lvl3pPr>
            <a:lvl4pPr marL="1368171" indent="0">
              <a:buNone/>
              <a:defRPr sz="1995"/>
            </a:lvl4pPr>
            <a:lvl5pPr marL="1824228" indent="0">
              <a:buNone/>
              <a:defRPr sz="1995"/>
            </a:lvl5pPr>
            <a:lvl6pPr marL="2280285" indent="0">
              <a:buNone/>
              <a:defRPr sz="1995"/>
            </a:lvl6pPr>
            <a:lvl7pPr marL="2736342" indent="0">
              <a:buNone/>
              <a:defRPr sz="1995"/>
            </a:lvl7pPr>
            <a:lvl8pPr marL="3192399" indent="0">
              <a:buNone/>
              <a:defRPr sz="1995"/>
            </a:lvl8pPr>
            <a:lvl9pPr marL="3648456" indent="0">
              <a:buNone/>
              <a:defRPr sz="1995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652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024" y="900000"/>
            <a:ext cx="9576679" cy="7143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1024" y="1820976"/>
            <a:ext cx="11205726" cy="43402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1024" y="7084883"/>
            <a:ext cx="2916079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97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357F375-12B8-4849-BF4D-9AACA101A6E6}" type="datetime1">
              <a:rPr lang="ru-RU" smtClean="0"/>
              <a:t>14.06.2023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70567" y="7084884"/>
            <a:ext cx="4374118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97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5463" y="266377"/>
            <a:ext cx="738132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D4391C-B8C0-B24A-A837-31626741744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2608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673" r:id="rId3"/>
    <p:sldLayoutId id="2147483689" r:id="rId4"/>
    <p:sldLayoutId id="2147483690" r:id="rId5"/>
    <p:sldLayoutId id="2147483674" r:id="rId6"/>
    <p:sldLayoutId id="2147483681" r:id="rId7"/>
    <p:sldLayoutId id="2147483686" r:id="rId8"/>
    <p:sldLayoutId id="2147483687" r:id="rId9"/>
    <p:sldLayoutId id="2147483688" r:id="rId10"/>
    <p:sldLayoutId id="2147483675" r:id="rId11"/>
    <p:sldLayoutId id="2147483678" r:id="rId12"/>
    <p:sldLayoutId id="2147483684" r:id="rId13"/>
    <p:sldLayoutId id="2147483695" r:id="rId14"/>
    <p:sldLayoutId id="2147483696" r:id="rId15"/>
  </p:sldLayoutIdLst>
  <p:hf hdr="0" ftr="0" dt="0"/>
  <p:txStyles>
    <p:titleStyle>
      <a:lvl1pPr algn="l" defTabSz="912114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2114" rtl="0" eaLnBrk="1" latinLnBrk="0" hangingPunct="1">
        <a:lnSpc>
          <a:spcPct val="100000"/>
        </a:lnSpc>
        <a:spcBef>
          <a:spcPts val="998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0" indent="0" algn="l" defTabSz="912114" rtl="0" eaLnBrk="1" latinLnBrk="0" hangingPunct="1">
        <a:lnSpc>
          <a:spcPct val="10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0" indent="0" algn="l" defTabSz="912114" rtl="0" eaLnBrk="1" latinLnBrk="0" hangingPunct="1">
        <a:lnSpc>
          <a:spcPct val="10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0" indent="0" algn="l" defTabSz="912114" rtl="0" eaLnBrk="1" latinLnBrk="0" hangingPunct="1">
        <a:lnSpc>
          <a:spcPct val="10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rgbClr val="6D6D6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0" indent="0" algn="l" defTabSz="912114" rtl="0" eaLnBrk="1" latinLnBrk="0" hangingPunct="1">
        <a:lnSpc>
          <a:spcPct val="10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rgbClr val="6D6D6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08314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964371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420428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876485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1pPr>
      <a:lvl2pPr marL="456057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2pPr>
      <a:lvl3pPr marL="912114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3pPr>
      <a:lvl4pPr marL="1368171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4pPr>
      <a:lvl5pPr marL="1824228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5pPr>
      <a:lvl6pPr marL="2280285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736342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192399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648456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4" userDrawn="1">
          <p15:clr>
            <a:srgbClr val="F26B43"/>
          </p15:clr>
        </p15:guide>
        <p15:guide id="2" pos="4082" userDrawn="1">
          <p15:clr>
            <a:srgbClr val="F26B43"/>
          </p15:clr>
        </p15:guide>
        <p15:guide id="3" orient="horz" pos="385" userDrawn="1">
          <p15:clr>
            <a:srgbClr val="F26B43"/>
          </p15:clr>
        </p15:guide>
        <p15:guide id="4" orient="horz" pos="3969" userDrawn="1">
          <p15:clr>
            <a:srgbClr val="F26B43"/>
          </p15:clr>
        </p15:guide>
        <p15:guide id="5" pos="567" userDrawn="1">
          <p15:clr>
            <a:srgbClr val="F26B43"/>
          </p15:clr>
        </p15:guide>
        <p15:guide id="6" pos="76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4E694-B4BE-4647-B02E-5553DD8C60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ОЦЕНКА МУЛЬТИПЛИКАТОРОВ РАЗЛИЧНЫХ ТИПОВ ГОСУДАРСТВЕННЫХ РАСХОДОВ В РОССИЙСКОЙ ЭКОНОМИКЕ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83B779-785B-C549-98BC-FD63CEA37A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864" y="3971148"/>
            <a:ext cx="10423443" cy="495749"/>
          </a:xfrm>
        </p:spPr>
        <p:txBody>
          <a:bodyPr/>
          <a:lstStyle/>
          <a:p>
            <a:r>
              <a:rPr lang="ru-RU" dirty="0"/>
              <a:t>бакалавриат Системный анализ и экономика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29D0BB-8804-7B41-9155-FB8E9E7E9C6A}"/>
              </a:ext>
            </a:extLst>
          </p:cNvPr>
          <p:cNvSpPr txBox="1"/>
          <p:nvPr/>
        </p:nvSpPr>
        <p:spPr>
          <a:xfrm>
            <a:off x="913800" y="6125935"/>
            <a:ext cx="2146926" cy="338554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ru-RU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Москва, 2023</a:t>
            </a:r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E861BA-8033-02ED-B5BB-9C4C080A8387}"/>
              </a:ext>
            </a:extLst>
          </p:cNvPr>
          <p:cNvSpPr txBox="1"/>
          <p:nvPr/>
        </p:nvSpPr>
        <p:spPr>
          <a:xfrm>
            <a:off x="913799" y="5347806"/>
            <a:ext cx="3637179" cy="338554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ru-RU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Студент: 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Лупанова Альбина Маратовна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06EDB7-8C77-9692-D131-2F7DE01C76F3}"/>
              </a:ext>
            </a:extLst>
          </p:cNvPr>
          <p:cNvSpPr txBox="1"/>
          <p:nvPr/>
        </p:nvSpPr>
        <p:spPr>
          <a:xfrm>
            <a:off x="913799" y="5607182"/>
            <a:ext cx="9680630" cy="338554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ru-RU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Научный руководитель: 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к.э.н., Зубарев Андрей Витальевич</a:t>
            </a:r>
          </a:p>
        </p:txBody>
      </p:sp>
    </p:spTree>
    <p:extLst>
      <p:ext uri="{BB962C8B-B14F-4D97-AF65-F5344CB8AC3E}">
        <p14:creationId xmlns:p14="http://schemas.microsoft.com/office/powerpoint/2010/main" val="2302688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7B94B46-0900-6A48-8510-66A14B2D5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Сравнительный анализ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A2975F-0490-DC40-A87B-9A933CB42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391C-B8C0-B24A-A837-316267417444}" type="slidenum">
              <a:rPr lang="ru-RU" smtClean="0"/>
              <a:pPr/>
              <a:t>10</a:t>
            </a:fld>
            <a:endParaRPr lang="ru-RU" dirty="0"/>
          </a:p>
        </p:txBody>
      </p:sp>
      <p:graphicFrame>
        <p:nvGraphicFramePr>
          <p:cNvPr id="6" name="Table 9">
            <a:extLst>
              <a:ext uri="{FF2B5EF4-FFF2-40B4-BE49-F238E27FC236}">
                <a16:creationId xmlns:a16="http://schemas.microsoft.com/office/drawing/2014/main" id="{0D4004EC-835A-B201-9881-71A14C7B52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0508317"/>
              </p:ext>
            </p:extLst>
          </p:nvPr>
        </p:nvGraphicFramePr>
        <p:xfrm>
          <a:off x="1632810" y="1638549"/>
          <a:ext cx="10017458" cy="4297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197373">
                  <a:extLst>
                    <a:ext uri="{9D8B030D-6E8A-4147-A177-3AD203B41FA5}">
                      <a16:colId xmlns:a16="http://schemas.microsoft.com/office/drawing/2014/main" val="3549998545"/>
                    </a:ext>
                  </a:extLst>
                </a:gridCol>
                <a:gridCol w="1506071">
                  <a:extLst>
                    <a:ext uri="{9D8B030D-6E8A-4147-A177-3AD203B41FA5}">
                      <a16:colId xmlns:a16="http://schemas.microsoft.com/office/drawing/2014/main" val="2275952047"/>
                    </a:ext>
                  </a:extLst>
                </a:gridCol>
                <a:gridCol w="1742739">
                  <a:extLst>
                    <a:ext uri="{9D8B030D-6E8A-4147-A177-3AD203B41FA5}">
                      <a16:colId xmlns:a16="http://schemas.microsoft.com/office/drawing/2014/main" val="2622014047"/>
                    </a:ext>
                  </a:extLst>
                </a:gridCol>
                <a:gridCol w="1807285">
                  <a:extLst>
                    <a:ext uri="{9D8B030D-6E8A-4147-A177-3AD203B41FA5}">
                      <a16:colId xmlns:a16="http://schemas.microsoft.com/office/drawing/2014/main" val="2184314974"/>
                    </a:ext>
                  </a:extLst>
                </a:gridCol>
                <a:gridCol w="1763990">
                  <a:extLst>
                    <a:ext uri="{9D8B030D-6E8A-4147-A177-3AD203B41FA5}">
                      <a16:colId xmlns:a16="http://schemas.microsoft.com/office/drawing/2014/main" val="1200214862"/>
                    </a:ext>
                  </a:extLst>
                </a:gridCol>
              </a:tblGrid>
              <a:tr h="491612">
                <a:tc>
                  <a:txBody>
                    <a:bodyPr/>
                    <a:lstStyle/>
                    <a:p>
                      <a:r>
                        <a:rPr lang="ru-RU" sz="1400" dirty="0"/>
                        <a:t>Категория государственных расходов</a:t>
                      </a:r>
                      <a:endParaRPr lang="en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Кудрин, </a:t>
                      </a:r>
                      <a:r>
                        <a:rPr lang="ru-RU" sz="1400" dirty="0" err="1"/>
                        <a:t>Кнобель</a:t>
                      </a:r>
                      <a:r>
                        <a:rPr lang="ru-RU" sz="1400" dirty="0"/>
                        <a:t> (2017)</a:t>
                      </a:r>
                      <a:endParaRPr lang="en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Цена на нефть, данные до 2016 г.</a:t>
                      </a:r>
                      <a:endParaRPr lang="en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Цена на нефть, данные до 2022 г.</a:t>
                      </a:r>
                      <a:endParaRPr lang="en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Индекс </a:t>
                      </a:r>
                      <a:r>
                        <a:rPr lang="ru-RU" sz="1400" dirty="0" err="1"/>
                        <a:t>Килиана</a:t>
                      </a:r>
                      <a:r>
                        <a:rPr lang="ru-RU" sz="1400" dirty="0"/>
                        <a:t>, данные до 2022 г.</a:t>
                      </a:r>
                      <a:endParaRPr lang="en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93850"/>
                  </a:ext>
                </a:extLst>
              </a:tr>
              <a:tr h="289184">
                <a:tc>
                  <a:txBody>
                    <a:bodyPr/>
                    <a:lstStyle/>
                    <a:p>
                      <a:r>
                        <a:rPr lang="ru-RU" sz="1400" dirty="0"/>
                        <a:t>Совокупные расходы</a:t>
                      </a:r>
                      <a:endParaRPr lang="en-RU" sz="1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0,91</a:t>
                      </a:r>
                      <a:endParaRPr lang="en-RU" sz="14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RU" sz="1400" kern="1200" dirty="0">
                          <a:solidFill>
                            <a:schemeClr val="dk1"/>
                          </a:solidFill>
                        </a:rPr>
                        <a:t>0,98</a:t>
                      </a:r>
                      <a:endParaRPr lang="en-R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</a:t>
                      </a:r>
                      <a:r>
                        <a:rPr lang="en-US" sz="1400" dirty="0"/>
                        <a:t>,73</a:t>
                      </a:r>
                      <a:endParaRPr lang="en-RU" sz="14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1,1</a:t>
                      </a:r>
                      <a:endParaRPr lang="en-RU" sz="14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079485"/>
                  </a:ext>
                </a:extLst>
              </a:tr>
              <a:tr h="289184"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Национальная оборона</a:t>
                      </a:r>
                      <a:endParaRPr lang="en-RU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0,22</a:t>
                      </a:r>
                      <a:endParaRPr lang="en-RU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RU" sz="1400" kern="1200" dirty="0">
                          <a:solidFill>
                            <a:schemeClr val="tx1"/>
                          </a:solidFill>
                        </a:rPr>
                        <a:t>0,26</a:t>
                      </a:r>
                      <a:endParaRPr lang="en-RU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400" dirty="0">
                          <a:solidFill>
                            <a:schemeClr val="tx1"/>
                          </a:solidFill>
                        </a:rPr>
                        <a:t>0,14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0,94</a:t>
                      </a:r>
                      <a:endParaRPr lang="en-RU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576873"/>
                  </a:ext>
                </a:extLst>
              </a:tr>
              <a:tr h="491612"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Национальная безопасность и правоохранительная деятельность</a:t>
                      </a:r>
                      <a:endParaRPr lang="en-RU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2114" rtl="0" eaLnBrk="1" fontAlgn="ctr" latinLnBrk="0" hangingPunct="1"/>
                      <a:r>
                        <a:rPr lang="ru-RU" sz="1400" kern="1200" dirty="0">
                          <a:solidFill>
                            <a:schemeClr val="tx1"/>
                          </a:solidFill>
                        </a:rPr>
                        <a:t>0,78</a:t>
                      </a:r>
                      <a:endParaRPr lang="en-RU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RU" sz="1400" kern="1200" dirty="0">
                          <a:solidFill>
                            <a:schemeClr val="tx1"/>
                          </a:solidFill>
                        </a:rPr>
                        <a:t>0,68</a:t>
                      </a:r>
                      <a:endParaRPr lang="en-RU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400" dirty="0">
                          <a:solidFill>
                            <a:schemeClr val="tx1"/>
                          </a:solidFill>
                        </a:rPr>
                        <a:t>-0,19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0,35</a:t>
                      </a:r>
                      <a:endParaRPr lang="en-RU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102416"/>
                  </a:ext>
                </a:extLst>
              </a:tr>
              <a:tr h="289184">
                <a:tc>
                  <a:txBody>
                    <a:bodyPr/>
                    <a:lstStyle/>
                    <a:p>
                      <a:r>
                        <a:rPr lang="ru-RU" sz="1400" dirty="0"/>
                        <a:t>Образование</a:t>
                      </a:r>
                      <a:endParaRPr lang="en-RU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0,38</a:t>
                      </a:r>
                      <a:endParaRPr lang="en-RU" sz="14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RU" sz="1400" kern="1200" dirty="0">
                          <a:solidFill>
                            <a:schemeClr val="dk1"/>
                          </a:solidFill>
                        </a:rPr>
                        <a:t>0,</a:t>
                      </a:r>
                      <a:r>
                        <a:rPr lang="ru-RU" sz="1400" kern="1200" dirty="0">
                          <a:solidFill>
                            <a:schemeClr val="dk1"/>
                          </a:solidFill>
                        </a:rPr>
                        <a:t>26</a:t>
                      </a:r>
                      <a:endParaRPr lang="en-R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400" dirty="0"/>
                        <a:t>0,</a:t>
                      </a:r>
                      <a:r>
                        <a:rPr lang="ru-RU" sz="1400" dirty="0"/>
                        <a:t>78</a:t>
                      </a:r>
                      <a:endParaRPr lang="en-RU" sz="14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0,95</a:t>
                      </a:r>
                      <a:endParaRPr lang="en-RU" sz="14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320652"/>
                  </a:ext>
                </a:extLst>
              </a:tr>
              <a:tr h="491612">
                <a:tc>
                  <a:txBody>
                    <a:bodyPr/>
                    <a:lstStyle/>
                    <a:p>
                      <a:r>
                        <a:rPr lang="ru-RU" sz="1400" dirty="0"/>
                        <a:t>Здравоохранение, физическая культура и спорт</a:t>
                      </a:r>
                      <a:endParaRPr lang="en-RU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1,25</a:t>
                      </a:r>
                      <a:endParaRPr lang="en-RU" sz="14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RU" sz="1400" kern="1200" dirty="0">
                          <a:solidFill>
                            <a:schemeClr val="dk1"/>
                          </a:solidFill>
                        </a:rPr>
                        <a:t>0,74</a:t>
                      </a:r>
                      <a:endParaRPr lang="en-R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400" dirty="0"/>
                        <a:t>0,67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0,71</a:t>
                      </a:r>
                      <a:endParaRPr lang="en-RU" sz="14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935276"/>
                  </a:ext>
                </a:extLst>
              </a:tr>
              <a:tr h="289184">
                <a:tc>
                  <a:txBody>
                    <a:bodyPr/>
                    <a:lstStyle/>
                    <a:p>
                      <a:r>
                        <a:rPr lang="ru-RU" sz="1400" dirty="0"/>
                        <a:t>Национальная экономика</a:t>
                      </a:r>
                      <a:endParaRPr lang="en-RU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RU" sz="14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RU" sz="1400" kern="1200" dirty="0">
                          <a:solidFill>
                            <a:schemeClr val="dk1"/>
                          </a:solidFill>
                        </a:rPr>
                        <a:t>0,37</a:t>
                      </a:r>
                      <a:endParaRPr lang="en-R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400" dirty="0"/>
                        <a:t>0,45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-0,09</a:t>
                      </a:r>
                      <a:endParaRPr lang="en-RU" sz="14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12689"/>
                  </a:ext>
                </a:extLst>
              </a:tr>
              <a:tr h="289184">
                <a:tc>
                  <a:txBody>
                    <a:bodyPr/>
                    <a:lstStyle/>
                    <a:p>
                      <a:r>
                        <a:rPr lang="ru-RU" sz="1400" dirty="0"/>
                        <a:t>Общегосударственные вопросы</a:t>
                      </a:r>
                      <a:endParaRPr lang="en-RU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RU" sz="14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RU" sz="1400" kern="1200" dirty="0">
                          <a:solidFill>
                            <a:schemeClr val="dk1"/>
                          </a:solidFill>
                        </a:rPr>
                        <a:t>0,09</a:t>
                      </a:r>
                      <a:endParaRPr lang="en-R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400" dirty="0"/>
                        <a:t>-0,01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0,15</a:t>
                      </a:r>
                      <a:endParaRPr lang="en-RU" sz="14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769133"/>
                  </a:ext>
                </a:extLst>
              </a:tr>
              <a:tr h="289184">
                <a:tc>
                  <a:txBody>
                    <a:bodyPr/>
                    <a:lstStyle/>
                    <a:p>
                      <a:r>
                        <a:rPr lang="ru-RU" sz="1400" dirty="0"/>
                        <a:t>Жилищно-коммунальное хозяйство</a:t>
                      </a:r>
                      <a:endParaRPr lang="en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RU" sz="1400" kern="1200" dirty="0">
                          <a:solidFill>
                            <a:schemeClr val="dk1"/>
                          </a:solidFill>
                        </a:rPr>
                        <a:t>0,05</a:t>
                      </a:r>
                      <a:endParaRPr lang="en-R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400" dirty="0"/>
                        <a:t>0,08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0,09</a:t>
                      </a:r>
                      <a:endParaRPr lang="en-RU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7405007"/>
                  </a:ext>
                </a:extLst>
              </a:tr>
              <a:tr h="289184">
                <a:tc>
                  <a:txBody>
                    <a:bodyPr/>
                    <a:lstStyle/>
                    <a:p>
                      <a:r>
                        <a:rPr lang="ru-RU" sz="1400" dirty="0"/>
                        <a:t>Культура, кинематография и СМИ</a:t>
                      </a:r>
                      <a:endParaRPr lang="en-RU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RU" sz="14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RU" sz="1400" kern="1200" dirty="0">
                          <a:solidFill>
                            <a:schemeClr val="dk1"/>
                          </a:solidFill>
                        </a:rPr>
                        <a:t>0,81</a:t>
                      </a:r>
                      <a:endParaRPr lang="en-R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400" dirty="0"/>
                        <a:t>0,16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1,28</a:t>
                      </a:r>
                      <a:endParaRPr lang="en-RU" sz="14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349859"/>
                  </a:ext>
                </a:extLst>
              </a:tr>
              <a:tr h="289184">
                <a:tc>
                  <a:txBody>
                    <a:bodyPr/>
                    <a:lstStyle/>
                    <a:p>
                      <a:r>
                        <a:rPr lang="ru-RU" sz="1400" dirty="0"/>
                        <a:t>Социальная политика</a:t>
                      </a:r>
                      <a:endParaRPr lang="en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RU" sz="1400" kern="1200" dirty="0">
                          <a:solidFill>
                            <a:schemeClr val="dk1"/>
                          </a:solidFill>
                        </a:rPr>
                        <a:t>0,15</a:t>
                      </a:r>
                      <a:endParaRPr lang="en-R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400" dirty="0"/>
                        <a:t>0,05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0,09</a:t>
                      </a:r>
                      <a:endParaRPr lang="en-RU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4064960"/>
                  </a:ext>
                </a:extLst>
              </a:tr>
              <a:tr h="289184">
                <a:tc>
                  <a:txBody>
                    <a:bodyPr/>
                    <a:lstStyle/>
                    <a:p>
                      <a:r>
                        <a:rPr lang="ru-RU" sz="1400" dirty="0"/>
                        <a:t>Охрана окружающей среды</a:t>
                      </a:r>
                      <a:endParaRPr lang="en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RU" sz="1400" kern="1200" dirty="0">
                          <a:solidFill>
                            <a:schemeClr val="dk1"/>
                          </a:solidFill>
                        </a:rPr>
                        <a:t>0,11</a:t>
                      </a:r>
                      <a:endParaRPr lang="en-R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0,61</a:t>
                      </a:r>
                      <a:endParaRPr lang="en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0,49</a:t>
                      </a:r>
                      <a:endParaRPr lang="en-RU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262701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1C6A336-AB3A-2DF9-048A-34036F57FEEF}"/>
              </a:ext>
            </a:extLst>
          </p:cNvPr>
          <p:cNvSpPr txBox="1"/>
          <p:nvPr/>
        </p:nvSpPr>
        <p:spPr>
          <a:xfrm>
            <a:off x="2000922" y="6198493"/>
            <a:ext cx="3037728" cy="2130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1800"/>
              </a:spcAft>
            </a:pPr>
            <a:r>
              <a:rPr lang="ru-RU" sz="1200" dirty="0">
                <a:solidFill>
                  <a:srgbClr val="505050"/>
                </a:solidFill>
              </a:rPr>
              <a:t>Производительные расходы</a:t>
            </a:r>
            <a:endParaRPr lang="ru-RU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6E7FA1-D497-C004-65EC-D46C691E49AD}"/>
              </a:ext>
            </a:extLst>
          </p:cNvPr>
          <p:cNvSpPr/>
          <p:nvPr/>
        </p:nvSpPr>
        <p:spPr>
          <a:xfrm>
            <a:off x="4334772" y="6196405"/>
            <a:ext cx="217505" cy="21515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4F12D7-C0D0-C713-CF01-A99738AF347F}"/>
              </a:ext>
            </a:extLst>
          </p:cNvPr>
          <p:cNvSpPr txBox="1"/>
          <p:nvPr/>
        </p:nvSpPr>
        <p:spPr>
          <a:xfrm>
            <a:off x="4702884" y="6198493"/>
            <a:ext cx="3037728" cy="2130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1800"/>
              </a:spcAft>
            </a:pPr>
            <a:r>
              <a:rPr lang="ru-RU" sz="1200" dirty="0">
                <a:solidFill>
                  <a:srgbClr val="505050"/>
                </a:solidFill>
              </a:rPr>
              <a:t>Непроизводительные расходы</a:t>
            </a:r>
            <a:endParaRPr lang="ru-RU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FEEB4F-C328-D741-EADB-B48FC4F15B36}"/>
              </a:ext>
            </a:extLst>
          </p:cNvPr>
          <p:cNvSpPr/>
          <p:nvPr/>
        </p:nvSpPr>
        <p:spPr>
          <a:xfrm>
            <a:off x="1632810" y="6196405"/>
            <a:ext cx="217505" cy="2151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97844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7B94B46-0900-6A48-8510-66A14B2D5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 исследования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A2975F-0490-DC40-A87B-9A933CB42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391C-B8C0-B24A-A837-316267417444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6" name="Text Box 23">
            <a:extLst>
              <a:ext uri="{FF2B5EF4-FFF2-40B4-BE49-F238E27FC236}">
                <a16:creationId xmlns:a16="http://schemas.microsoft.com/office/drawing/2014/main" id="{BE07646F-E897-30FF-36CF-63DB5A6769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999" y="1665734"/>
            <a:ext cx="10828174" cy="907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ru-RU" sz="1600" dirty="0">
                <a:solidFill>
                  <a:schemeClr val="accent1"/>
                </a:solidFill>
                <a:ea typeface="Tahoma" pitchFamily="34" charset="0"/>
                <a:cs typeface="Tahoma" pitchFamily="34" charset="0"/>
              </a:rPr>
              <a:t>Научный </a:t>
            </a:r>
            <a:r>
              <a:rPr lang="ru-RU" sz="1600" dirty="0">
                <a:solidFill>
                  <a:schemeClr val="accent1"/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результат</a:t>
            </a:r>
            <a:r>
              <a:rPr lang="ru-RU" sz="1600" dirty="0">
                <a:solidFill>
                  <a:schemeClr val="accent1"/>
                </a:solidFill>
                <a:ea typeface="Tahoma" pitchFamily="34" charset="0"/>
                <a:cs typeface="Tahoma" pitchFamily="34" charset="0"/>
              </a:rPr>
              <a:t>:</a:t>
            </a:r>
          </a:p>
          <a:p>
            <a:pPr algn="l">
              <a:spcBef>
                <a:spcPts val="600"/>
              </a:spcBef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ea typeface="Tahoma" pitchFamily="34" charset="0"/>
                <a:cs typeface="Tahoma" pitchFamily="34" charset="0"/>
              </a:rPr>
              <a:t>Получены оценки мультипликаторов государственных расходов по различным функциональным категориям в рамках стандартной модели </a:t>
            </a:r>
            <a:r>
              <a:rPr lang="ru-RU" sz="1600" dirty="0" err="1">
                <a:solidFill>
                  <a:schemeClr val="tx1">
                    <a:lumMod val="75000"/>
                    <a:lumOff val="25000"/>
                  </a:schemeClr>
                </a:solidFill>
                <a:ea typeface="Tahoma" pitchFamily="34" charset="0"/>
                <a:cs typeface="Tahoma" pitchFamily="34" charset="0"/>
              </a:rPr>
              <a:t>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Tahoma" pitchFamily="34" charset="0"/>
                <a:cs typeface="Tahoma" pitchFamily="34" charset="0"/>
              </a:rPr>
              <a:t>VAR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ea typeface="Tahoma" pitchFamily="34" charset="0"/>
                <a:cs typeface="Tahoma" pitchFamily="34" charset="0"/>
              </a:rPr>
              <a:t>с разными экзогенными переменными</a:t>
            </a:r>
          </a:p>
        </p:txBody>
      </p:sp>
      <p:sp>
        <p:nvSpPr>
          <p:cNvPr id="7" name="Line 30">
            <a:extLst>
              <a:ext uri="{FF2B5EF4-FFF2-40B4-BE49-F238E27FC236}">
                <a16:creationId xmlns:a16="http://schemas.microsoft.com/office/drawing/2014/main" id="{C5C95F46-D813-B5C5-9116-5F615BC401F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99999" y="2922260"/>
            <a:ext cx="11017018" cy="0"/>
          </a:xfrm>
          <a:prstGeom prst="line">
            <a:avLst/>
          </a:prstGeom>
          <a:noFill/>
          <a:ln w="19050" cap="sq">
            <a:solidFill>
              <a:schemeClr val="accent1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5EDBDE7F-FBBE-8710-A53C-443128C10F7C}"/>
              </a:ext>
            </a:extLst>
          </p:cNvPr>
          <p:cNvSpPr txBox="1">
            <a:spLocks/>
          </p:cNvSpPr>
          <p:nvPr/>
        </p:nvSpPr>
        <p:spPr>
          <a:xfrm>
            <a:off x="994592" y="3178571"/>
            <a:ext cx="1023394" cy="7469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2114" rtl="0" eaLnBrk="1" latinLnBrk="0" hangingPunct="1">
              <a:lnSpc>
                <a:spcPct val="100000"/>
              </a:lnSpc>
              <a:spcBef>
                <a:spcPts val="998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rgbClr val="6D6D6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>
                <a:solidFill>
                  <a:srgbClr val="6D6D6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08314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4371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0428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6485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accent1"/>
                </a:solidFill>
              </a:rPr>
              <a:t>Выводы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B2B098-9CA0-8AB5-BB86-94D0C23C558E}"/>
              </a:ext>
            </a:extLst>
          </p:cNvPr>
          <p:cNvSpPr txBox="1"/>
          <p:nvPr/>
        </p:nvSpPr>
        <p:spPr>
          <a:xfrm>
            <a:off x="2017985" y="3170871"/>
            <a:ext cx="9710187" cy="32089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1600" dirty="0"/>
              <a:t>Обнаружены свидетельства в пользу гипотезы о положительном влиянии роста производительных расходов на рост ВВП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1600" dirty="0"/>
              <a:t>Среди категорий непроизводительных расходов некоторые оказывают незначительное влияние (например, социальная политика). Другие – национальная оборона и национальная безопасность – показывают положительный эффект, что разнится с результатами имеющихся по данной теме работ и требует отдельного рассмотрения. По большей части категорий государственных расходов оценки подтверждают результаты, полученные в существующих работах. Исключение составляет категория Здравоохранение, физическая культура и спорт, что, вероятно, вызвано периодом пандемии.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1600" dirty="0"/>
              <a:t>Была актуализирована эмпирическая оценка эффективности государственных расходов. Мультипликатор совокупных расходов близок к единице, что сигнализирует о корректном механизме стимулирования бюджетно-налоговой политики</a:t>
            </a:r>
            <a:r>
              <a:rPr lang="en-US" sz="1600" dirty="0"/>
              <a:t> </a:t>
            </a:r>
            <a:r>
              <a:rPr lang="en-US" sz="1600" dirty="0" err="1"/>
              <a:t>и</a:t>
            </a:r>
            <a:r>
              <a:rPr lang="ru-RU" sz="1600" dirty="0"/>
              <a:t> высоком значении мультипликатора среди развивающихся стран</a:t>
            </a:r>
            <a:r>
              <a:rPr lang="en-US" sz="1600" baseline="30000" dirty="0"/>
              <a:t>1</a:t>
            </a:r>
            <a:endParaRPr lang="ru-RU" sz="1600" dirty="0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0055AC95-6982-0F7D-745D-2222B1AEA0A1}"/>
              </a:ext>
            </a:extLst>
          </p:cNvPr>
          <p:cNvSpPr txBox="1">
            <a:spLocks/>
          </p:cNvSpPr>
          <p:nvPr/>
        </p:nvSpPr>
        <p:spPr>
          <a:xfrm>
            <a:off x="5955323" y="6379779"/>
            <a:ext cx="6608854" cy="2885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2114" rtl="0" eaLnBrk="1" latinLnBrk="0" hangingPunct="1">
              <a:lnSpc>
                <a:spcPct val="100000"/>
              </a:lnSpc>
              <a:spcBef>
                <a:spcPts val="998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rgbClr val="6D6D6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>
                <a:solidFill>
                  <a:srgbClr val="6D6D6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08314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4371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0428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6485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1 - </a:t>
            </a:r>
            <a:r>
              <a:rPr lang="en-GB" sz="1200" b="0" i="0" u="none" strike="noStrike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Ilzetzki</a:t>
            </a:r>
            <a:r>
              <a:rPr lang="en-GB" sz="12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E., Mendoza E. G., </a:t>
            </a:r>
            <a:r>
              <a:rPr lang="en-GB" sz="1200" b="0" i="0" u="none" strike="noStrike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Végh</a:t>
            </a:r>
            <a:r>
              <a:rPr lang="en-GB" sz="12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C. A. How big (small?) are fiscal multipliers? //Journal of monetary economics. – 2013. – </a:t>
            </a:r>
            <a:r>
              <a:rPr lang="ru-RU" sz="12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Т. 60. – №. 2. – С. 239-254.</a:t>
            </a:r>
            <a:endParaRPr lang="en-RU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083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5DD6E-CCA5-374B-A5FC-E3FA356A6A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D474C8-25A5-2E44-AA8C-A28CACCB194F}"/>
              </a:ext>
            </a:extLst>
          </p:cNvPr>
          <p:cNvSpPr txBox="1"/>
          <p:nvPr/>
        </p:nvSpPr>
        <p:spPr>
          <a:xfrm>
            <a:off x="913800" y="6125935"/>
            <a:ext cx="2146926" cy="338554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ru-RU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Москва</a:t>
            </a:r>
            <a:r>
              <a:rPr lang="ru-RU" sz="14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2023</a:t>
            </a:r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545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7B94B46-0900-6A48-8510-66A14B2D5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мультипликаторов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A2975F-0490-DC40-A87B-9A933CB42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391C-B8C0-B24A-A837-316267417444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0A27F7-D64A-3168-083E-0030594F1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024" y="5638007"/>
            <a:ext cx="4535841" cy="523228"/>
          </a:xfrm>
        </p:spPr>
        <p:txBody>
          <a:bodyPr/>
          <a:lstStyle/>
          <a:p>
            <a:r>
              <a:rPr lang="ru-RU" dirty="0"/>
              <a:t>График функции импульсных откликов ВВП на шок совокупных государственных расходов для модели </a:t>
            </a:r>
            <a:r>
              <a:rPr lang="ru-RU" dirty="0">
                <a:solidFill>
                  <a:schemeClr val="accent1"/>
                </a:solidFill>
              </a:rPr>
              <a:t>в уровнях</a:t>
            </a:r>
            <a:endParaRPr lang="en-RU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CDB4E8-B1A6-A516-D972-531E514D2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1844676"/>
            <a:ext cx="4563265" cy="37933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C5B26B-BD01-B909-ACB8-8042A70D7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5509" y="1833746"/>
            <a:ext cx="4672664" cy="3906654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ABE0313-357A-3444-9AD1-3501B492BCF0}"/>
              </a:ext>
            </a:extLst>
          </p:cNvPr>
          <p:cNvSpPr txBox="1">
            <a:spLocks/>
          </p:cNvSpPr>
          <p:nvPr/>
        </p:nvSpPr>
        <p:spPr>
          <a:xfrm>
            <a:off x="7216533" y="5638007"/>
            <a:ext cx="4535841" cy="5232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2114" rtl="0" eaLnBrk="1" latinLnBrk="0" hangingPunct="1">
              <a:lnSpc>
                <a:spcPct val="100000"/>
              </a:lnSpc>
              <a:spcBef>
                <a:spcPts val="998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rgbClr val="6D6D6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>
                <a:solidFill>
                  <a:srgbClr val="6D6D6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08314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4371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0428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6485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err="1"/>
              <a:t>Куммулятивный</a:t>
            </a:r>
            <a:r>
              <a:rPr lang="ru-RU" dirty="0"/>
              <a:t> график импульсных откликов ВВП на шок совокупных государственных расходов для модели </a:t>
            </a:r>
            <a:r>
              <a:rPr lang="ru-RU" dirty="0">
                <a:solidFill>
                  <a:schemeClr val="accent1"/>
                </a:solidFill>
              </a:rPr>
              <a:t>в разностях</a:t>
            </a:r>
            <a:endParaRPr lang="en-RU" dirty="0">
              <a:solidFill>
                <a:schemeClr val="accent1"/>
              </a:solidFill>
            </a:endParaRP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FBE5D109-D38C-49D8-0AFC-29421245A2CE}"/>
              </a:ext>
            </a:extLst>
          </p:cNvPr>
          <p:cNvSpPr txBox="1">
            <a:spLocks/>
          </p:cNvSpPr>
          <p:nvPr/>
        </p:nvSpPr>
        <p:spPr>
          <a:xfrm>
            <a:off x="891024" y="1440000"/>
            <a:ext cx="10861350" cy="54280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2114" rtl="0" eaLnBrk="1" latinLnBrk="0" hangingPunct="1">
              <a:lnSpc>
                <a:spcPct val="100000"/>
              </a:lnSpc>
              <a:spcBef>
                <a:spcPts val="998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rgbClr val="6D6D6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>
                <a:solidFill>
                  <a:srgbClr val="6D6D6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08314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4371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0428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6485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dirty="0"/>
              <a:t>Сравнение модели в уровнях и в разностях</a:t>
            </a:r>
          </a:p>
        </p:txBody>
      </p:sp>
    </p:spTree>
    <p:extLst>
      <p:ext uri="{BB962C8B-B14F-4D97-AF65-F5344CB8AC3E}">
        <p14:creationId xmlns:p14="http://schemas.microsoft.com/office/powerpoint/2010/main" val="911464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7B94B46-0900-6A48-8510-66A14B2D5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мультипликаторов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A2975F-0490-DC40-A87B-9A933CB42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391C-B8C0-B24A-A837-316267417444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FBE5D109-D38C-49D8-0AFC-29421245A2CE}"/>
              </a:ext>
            </a:extLst>
          </p:cNvPr>
          <p:cNvSpPr txBox="1">
            <a:spLocks/>
          </p:cNvSpPr>
          <p:nvPr/>
        </p:nvSpPr>
        <p:spPr>
          <a:xfrm>
            <a:off x="891024" y="1440000"/>
            <a:ext cx="10861350" cy="54280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2114" rtl="0" eaLnBrk="1" latinLnBrk="0" hangingPunct="1">
              <a:lnSpc>
                <a:spcPct val="100000"/>
              </a:lnSpc>
              <a:spcBef>
                <a:spcPts val="998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rgbClr val="6D6D6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>
                <a:solidFill>
                  <a:srgbClr val="6D6D6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08314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4371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0428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6485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dirty="0"/>
              <a:t>Обработка данных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FBF3F1-E2A2-0AF5-82DB-81FF67D61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13" y="1816292"/>
            <a:ext cx="4672664" cy="44550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DEF6CC-56F0-33F0-D243-69443D77A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554" y="1778076"/>
            <a:ext cx="4684237" cy="452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518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7B94B46-0900-6A48-8510-66A14B2D5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мультипликаторов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A2975F-0490-DC40-A87B-9A933CB42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391C-B8C0-B24A-A837-316267417444}" type="slidenum">
              <a:rPr lang="ru-RU" smtClean="0"/>
              <a:pPr/>
              <a:t>15</a:t>
            </a:fld>
            <a:endParaRPr lang="ru-RU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FBE5D109-D38C-49D8-0AFC-29421245A2CE}"/>
              </a:ext>
            </a:extLst>
          </p:cNvPr>
          <p:cNvSpPr txBox="1">
            <a:spLocks/>
          </p:cNvSpPr>
          <p:nvPr/>
        </p:nvSpPr>
        <p:spPr>
          <a:xfrm>
            <a:off x="891024" y="1440000"/>
            <a:ext cx="10861350" cy="54280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2114" rtl="0" eaLnBrk="1" latinLnBrk="0" hangingPunct="1">
              <a:lnSpc>
                <a:spcPct val="100000"/>
              </a:lnSpc>
              <a:spcBef>
                <a:spcPts val="998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rgbClr val="6D6D6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>
                <a:solidFill>
                  <a:srgbClr val="6D6D6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08314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4371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0428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6485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dirty="0"/>
              <a:t>Обработка данных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ABDC46-019C-9D52-22BA-BBACAB36C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59" y="1983053"/>
            <a:ext cx="4566026" cy="44366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7C2707-0218-561C-F49B-D49EED8B1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4646" y="630572"/>
            <a:ext cx="2999740" cy="27726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150CC8-C5BB-7E6D-9CAB-BC52E604F7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4646" y="3525227"/>
            <a:ext cx="2999740" cy="279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773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7B94B46-0900-6A48-8510-66A14B2D5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Сравнительный анализ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A2975F-0490-DC40-A87B-9A933CB42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391C-B8C0-B24A-A837-316267417444}" type="slidenum">
              <a:rPr lang="ru-RU" smtClean="0"/>
              <a:pPr/>
              <a:t>16</a:t>
            </a:fld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B1C631-3704-9D9A-B2C0-1BBFFD2B7D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20"/>
          <a:stretch/>
        </p:blipFill>
        <p:spPr>
          <a:xfrm rot="5400000">
            <a:off x="4009207" y="266044"/>
            <a:ext cx="4941936" cy="741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640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7B94B46-0900-6A48-8510-66A14B2D5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спецификации модели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A2975F-0490-DC40-A87B-9A933CB42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391C-B8C0-B24A-A837-316267417444}" type="slidenum">
              <a:rPr lang="ru-RU" smtClean="0"/>
              <a:pPr/>
              <a:t>17</a:t>
            </a:fld>
            <a:endParaRPr lang="ru-RU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724236-8198-E3EF-7BD1-9BA9B5152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0" y="1523999"/>
            <a:ext cx="5155226" cy="39619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1CB36B-CDE2-8AC6-CC76-A805149E6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113" y="5454040"/>
            <a:ext cx="5155113" cy="66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37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7B94B46-0900-6A48-8510-66A14B2D5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 исследования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A2975F-0490-DC40-A87B-9A933CB42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391C-B8C0-B24A-A837-316267417444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D6593B-A896-0B1B-AE24-478D1CAA7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/>
              <a:t>Фискальная политика является эффективным </a:t>
            </a:r>
            <a:r>
              <a:rPr lang="ru-RU" dirty="0" err="1"/>
              <a:t>антициклическим</a:t>
            </a:r>
            <a:r>
              <a:rPr lang="ru-RU" dirty="0"/>
              <a:t> инструментом и инструментом выхода из кризиса</a:t>
            </a:r>
          </a:p>
          <a:p>
            <a:pPr marL="285750" indent="-285750">
              <a:buClr>
                <a:schemeClr val="accent1"/>
              </a:buClr>
              <a:buFont typeface="System Font Regular"/>
              <a:buChar char=" "/>
            </a:pPr>
            <a:r>
              <a:rPr lang="ru-RU" sz="1400" dirty="0">
                <a:solidFill>
                  <a:schemeClr val="accent2"/>
                </a:solidFill>
              </a:rPr>
              <a:t>Например, антикризисный пакет мер российского правительства во время финансового кризиса 2008 года оценивался как один из самых больших в мире – около 12</a:t>
            </a:r>
            <a:r>
              <a:rPr lang="en-US" sz="1400" dirty="0">
                <a:solidFill>
                  <a:schemeClr val="accent2"/>
                </a:solidFill>
              </a:rPr>
              <a:t>% </a:t>
            </a:r>
            <a:r>
              <a:rPr lang="en-US" sz="1400" dirty="0" err="1">
                <a:solidFill>
                  <a:schemeClr val="accent2"/>
                </a:solidFill>
              </a:rPr>
              <a:t>В</a:t>
            </a:r>
            <a:r>
              <a:rPr lang="ru-RU" sz="1400" dirty="0">
                <a:solidFill>
                  <a:schemeClr val="accent2"/>
                </a:solidFill>
              </a:rPr>
              <a:t>ВП.</a:t>
            </a:r>
            <a:br>
              <a:rPr lang="ru-RU" sz="1400" dirty="0">
                <a:solidFill>
                  <a:schemeClr val="accent2"/>
                </a:solidFill>
              </a:rPr>
            </a:br>
            <a:r>
              <a:rPr lang="ru-RU" sz="1400" dirty="0">
                <a:solidFill>
                  <a:schemeClr val="accent2"/>
                </a:solidFill>
              </a:rPr>
              <a:t>Государственные расходы являются ключевым инструментом для выхода из кризиса пандемии.</a:t>
            </a:r>
            <a:br>
              <a:rPr lang="ru-RU" sz="1400" dirty="0">
                <a:solidFill>
                  <a:schemeClr val="accent2"/>
                </a:solidFill>
              </a:rPr>
            </a:br>
            <a:r>
              <a:rPr lang="ru-RU" sz="1400" dirty="0">
                <a:solidFill>
                  <a:schemeClr val="accent2"/>
                </a:solidFill>
              </a:rPr>
              <a:t>В условиях санкционного давления государственные расходы используются как инструмент стабилизации экономики.</a:t>
            </a:r>
          </a:p>
          <a:p>
            <a:pPr marL="285750" indent="-285750">
              <a:buClr>
                <a:srgbClr val="BE003E"/>
              </a:buClr>
              <a:buFont typeface="Arial" panose="020B0604020202020204" pitchFamily="34" charset="0"/>
              <a:buChar char="•"/>
            </a:pPr>
            <a:r>
              <a:rPr lang="ru-RU" dirty="0"/>
              <a:t>Оптимизация структуры государственных расходов может помочь ускорить экономический рост</a:t>
            </a:r>
          </a:p>
          <a:p>
            <a:pPr marL="285750" indent="-285750">
              <a:buClr>
                <a:srgbClr val="BE003E"/>
              </a:buClr>
              <a:buFont typeface="System Font Regular"/>
              <a:buChar char=" "/>
            </a:pPr>
            <a:r>
              <a:rPr lang="ru-RU" sz="1400" dirty="0">
                <a:solidFill>
                  <a:schemeClr val="accent2"/>
                </a:solidFill>
              </a:rPr>
              <a:t>В экономической программе Центра стратегических разработок (Кудрин, Соколов 2017) предлагается бюджетный маневр, включающий увеличение производительных расходов за счет остальных статей.</a:t>
            </a:r>
            <a:br>
              <a:rPr lang="ru-RU" sz="1400" dirty="0">
                <a:solidFill>
                  <a:schemeClr val="accent2"/>
                </a:solidFill>
              </a:rPr>
            </a:br>
            <a:r>
              <a:rPr lang="ru-RU" sz="1400" dirty="0">
                <a:solidFill>
                  <a:schemeClr val="accent2"/>
                </a:solidFill>
              </a:rPr>
              <a:t>Аналогичный маневр описан в «Стратегии 2020».</a:t>
            </a:r>
          </a:p>
          <a:p>
            <a:pPr>
              <a:buClr>
                <a:srgbClr val="BE003E"/>
              </a:buClr>
            </a:pPr>
            <a:endParaRPr lang="ru-RU" sz="1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542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7B94B46-0900-6A48-8510-66A14B2D5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предметной области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A2975F-0490-DC40-A87B-9A933CB42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391C-B8C0-B24A-A837-316267417444}" type="slidenum">
              <a:rPr lang="ru-RU" smtClean="0"/>
              <a:pPr/>
              <a:t>3</a:t>
            </a:fld>
            <a:endParaRPr lang="ru-RU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2107A36-4B85-ACA7-0563-40BE621BF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666743"/>
              </p:ext>
            </p:extLst>
          </p:nvPr>
        </p:nvGraphicFramePr>
        <p:xfrm>
          <a:off x="900000" y="1590416"/>
          <a:ext cx="11275848" cy="49834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4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3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35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742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253"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АВТОРЫ</a:t>
                      </a:r>
                      <a:endParaRPr lang="en-US" sz="1400" b="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baseline="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НАЗВАНИЕ РАБОТЫ, ГОД</a:t>
                      </a:r>
                      <a:endParaRPr lang="en-US" sz="1400" b="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ИСТОЧНИК</a:t>
                      </a:r>
                      <a:endParaRPr lang="en-US" sz="1400" b="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РЕЗУЛЬТАТ</a:t>
                      </a:r>
                      <a:endParaRPr lang="en-US" sz="1400" b="0" kern="1200" dirty="0">
                        <a:solidFill>
                          <a:schemeClr val="lt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2334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Blanchard, </a:t>
                      </a:r>
                      <a:r>
                        <a:rPr lang="en-US" sz="1400" dirty="0" err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Perotti</a:t>
                      </a: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21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An empirical characterization of the dynamic effects of changes in government spending and taxes on output (2002)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The Quarterly Journal of Economics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Положено начало применению </a:t>
                      </a:r>
                      <a:r>
                        <a:rPr lang="ru-RU" sz="1400" dirty="0" err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</a:t>
                      </a: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VAR </a:t>
                      </a:r>
                      <a:r>
                        <a:rPr lang="en-US" sz="1400" dirty="0" err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м</a:t>
                      </a:r>
                      <a:r>
                        <a:rPr lang="ru-RU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одели для идентификации структурных шоков и расчетов мультипликаторов фискальной политики</a:t>
                      </a: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2368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Barbieroi</a:t>
                      </a: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, </a:t>
                      </a:r>
                      <a:r>
                        <a:rPr lang="en-US" sz="1400" dirty="0" err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Cournède</a:t>
                      </a: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New Econometric Estimates of Long-term Growth Effects of Different Areas of Public Spending (2013)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OECD Economics Department Working Papers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Увеличение производительных расходов (в частности, на социальную сферу) положительно влияет на рост ВВП в отличие от непроизводительных расходов (например, ЖКХ)</a:t>
                      </a: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157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Ilzetzki</a:t>
                      </a:r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, Mendoza, </a:t>
                      </a:r>
                      <a:r>
                        <a:rPr lang="en-US" sz="1400" dirty="0" err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Végh</a:t>
                      </a: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How big (small?) are fiscal multipliers?</a:t>
                      </a:r>
                      <a:r>
                        <a:rPr lang="ru-RU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(2013)</a:t>
                      </a:r>
                      <a:endParaRPr lang="en-GB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Journal of Monetary Economics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Мультипликатор больше в развитых экономиках, в странах с фиксированным обменным курсом и закрытых экономиках</a:t>
                      </a: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957173"/>
                  </a:ext>
                </a:extLst>
              </a:tr>
              <a:tr h="721833"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Кудрин, </a:t>
                      </a:r>
                      <a:r>
                        <a:rPr lang="ru-RU" sz="1400" dirty="0" err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Кнобель</a:t>
                      </a: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Бюджетная политика как источник экономического роста (2017)</a:t>
                      </a: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Вопросы экономики</a:t>
                      </a: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Показано, что производительные расходы в целом имеют больший эффект, чем непроизводительные</a:t>
                      </a: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2902"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Балаев</a:t>
                      </a: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Влияние структуры бюджетных расходов на экономический рост в России (2018)</a:t>
                      </a: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Экономическая политика</a:t>
                      </a: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Увеличение производительных расходов </a:t>
                      </a:r>
                      <a:r>
                        <a:rPr lang="en-US" sz="1400" dirty="0" err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с</a:t>
                      </a:r>
                      <a:r>
                        <a:rPr lang="ru-RU" sz="1400" dirty="0" err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пособствует</a:t>
                      </a:r>
                      <a:r>
                        <a:rPr lang="ru-RU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экономическому росту, наибольшим эффектом обладают расходы на национальную экономику и образование.</a:t>
                      </a:r>
                      <a:endParaRPr lang="en-US" sz="1400" dirty="0">
                        <a:solidFill>
                          <a:schemeClr val="tx2">
                            <a:lumMod val="50000"/>
                          </a:schemeClr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0254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7B94B46-0900-6A48-8510-66A14B2D5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 и задачи исследования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A2975F-0490-DC40-A87B-9A933CB42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391C-B8C0-B24A-A837-316267417444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81C0DFFB-8ED6-36BB-5473-B82CADA93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024" y="1614358"/>
            <a:ext cx="3623874" cy="746964"/>
          </a:xfrm>
        </p:spPr>
        <p:txBody>
          <a:bodyPr>
            <a:noAutofit/>
          </a:bodyPr>
          <a:lstStyle/>
          <a:p>
            <a:r>
              <a:rPr lang="ru-RU" sz="2400" b="1" dirty="0">
                <a:solidFill>
                  <a:schemeClr val="accent1"/>
                </a:solidFill>
              </a:rPr>
              <a:t>Цель исследования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0E2A8E3C-02B0-2551-C224-67F09C2402E9}"/>
              </a:ext>
            </a:extLst>
          </p:cNvPr>
          <p:cNvSpPr txBox="1">
            <a:spLocks/>
          </p:cNvSpPr>
          <p:nvPr/>
        </p:nvSpPr>
        <p:spPr>
          <a:xfrm>
            <a:off x="851159" y="4331190"/>
            <a:ext cx="3623874" cy="7469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2114" rtl="0" eaLnBrk="1" latinLnBrk="0" hangingPunct="1">
              <a:lnSpc>
                <a:spcPct val="100000"/>
              </a:lnSpc>
              <a:spcBef>
                <a:spcPts val="998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rgbClr val="6D6D6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>
                <a:solidFill>
                  <a:srgbClr val="6D6D6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08314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4371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0428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6485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dirty="0">
                <a:solidFill>
                  <a:schemeClr val="accent1"/>
                </a:solidFill>
              </a:rPr>
              <a:t>Задачи исследования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99D017-DDE8-4BC3-158C-21C488F7C1AA}"/>
              </a:ext>
            </a:extLst>
          </p:cNvPr>
          <p:cNvSpPr txBox="1"/>
          <p:nvPr/>
        </p:nvSpPr>
        <p:spPr>
          <a:xfrm>
            <a:off x="4523874" y="1648526"/>
            <a:ext cx="7940842" cy="9496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1800"/>
              </a:spcAft>
            </a:pPr>
            <a:r>
              <a:rPr lang="ru-RU" sz="1600" dirty="0"/>
              <a:t>Рассмотреть экономическую эффективность государственных расходов по различным категориям посредством оценки мультипликативного </a:t>
            </a:r>
            <a:r>
              <a:rPr lang="ru-RU" sz="1600" dirty="0" err="1"/>
              <a:t>воздействия</a:t>
            </a:r>
            <a:r>
              <a:rPr lang="ru-RU" sz="1600" dirty="0"/>
              <a:t> расходов на ВВП </a:t>
            </a:r>
          </a:p>
          <a:p>
            <a:pPr>
              <a:spcAft>
                <a:spcPts val="1800"/>
              </a:spcAft>
            </a:pPr>
            <a:endParaRPr lang="ru-RU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A9DD04-9660-55FF-0EC4-4A2293DCF3AD}"/>
              </a:ext>
            </a:extLst>
          </p:cNvPr>
          <p:cNvSpPr txBox="1"/>
          <p:nvPr/>
        </p:nvSpPr>
        <p:spPr>
          <a:xfrm>
            <a:off x="4475033" y="4331190"/>
            <a:ext cx="7940842" cy="33733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1600" dirty="0"/>
              <a:t>Проанализировать и систематизировать литературу, посвященную оценке мультипликаторов государственных расходов; 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Выбрать спецификацию модели;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Оценить значение мультипликаторов государственных расходов в совокупности и по категориям; 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Провести </a:t>
            </a:r>
            <a:r>
              <a:rPr lang="ru-RU" sz="1600" dirty="0" err="1"/>
              <a:t>сравнительныи</a:t>
            </a:r>
            <a:r>
              <a:rPr lang="ru-RU" sz="1600" dirty="0"/>
              <a:t>̆ анализ полученных результатов и сделать выводы. 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0D5D3C9E-033F-9803-952B-61525BF760F1}"/>
              </a:ext>
            </a:extLst>
          </p:cNvPr>
          <p:cNvSpPr txBox="1">
            <a:spLocks/>
          </p:cNvSpPr>
          <p:nvPr/>
        </p:nvSpPr>
        <p:spPr>
          <a:xfrm>
            <a:off x="851159" y="2733840"/>
            <a:ext cx="3623874" cy="7469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2114" rtl="0" eaLnBrk="1" latinLnBrk="0" hangingPunct="1">
              <a:lnSpc>
                <a:spcPct val="100000"/>
              </a:lnSpc>
              <a:spcBef>
                <a:spcPts val="998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rgbClr val="6D6D6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>
                <a:solidFill>
                  <a:srgbClr val="6D6D6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08314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4371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0428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6485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dirty="0">
                <a:solidFill>
                  <a:schemeClr val="accent1"/>
                </a:solidFill>
              </a:rPr>
              <a:t>Гипотезы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80A90-1D3A-3D87-CDB3-44E7957DBFC5}"/>
              </a:ext>
            </a:extLst>
          </p:cNvPr>
          <p:cNvSpPr txBox="1"/>
          <p:nvPr/>
        </p:nvSpPr>
        <p:spPr>
          <a:xfrm>
            <a:off x="4514898" y="2733840"/>
            <a:ext cx="7940842" cy="9496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Значение мультипликатора государственных расходов для </a:t>
            </a:r>
            <a:r>
              <a:rPr lang="ru-RU" sz="1600" dirty="0" err="1"/>
              <a:t>российскои</a:t>
            </a:r>
            <a:r>
              <a:rPr lang="ru-RU" sz="1600" dirty="0"/>
              <a:t>̆ экономики выше для производительных </a:t>
            </a:r>
            <a:r>
              <a:rPr lang="ru-RU" sz="1600" dirty="0" err="1"/>
              <a:t>статеи</a:t>
            </a:r>
            <a:r>
              <a:rPr lang="ru-RU" sz="1600" dirty="0"/>
              <a:t>̆ государственных расходов 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Значение мультипликатора совокупных государственных расходов меньше единицы, что соответствует странам с </a:t>
            </a:r>
            <a:r>
              <a:rPr lang="ru-RU" sz="1600" dirty="0" err="1"/>
              <a:t>развивающейся</a:t>
            </a:r>
            <a:r>
              <a:rPr lang="ru-RU" sz="1600" dirty="0"/>
              <a:t> </a:t>
            </a:r>
            <a:r>
              <a:rPr lang="ru-RU" sz="1600" dirty="0" err="1"/>
              <a:t>экономикои</a:t>
            </a:r>
            <a:r>
              <a:rPr lang="ru-RU" sz="1600" dirty="0"/>
              <a:t>̆ </a:t>
            </a:r>
          </a:p>
          <a:p>
            <a:pPr>
              <a:spcAft>
                <a:spcPts val="1800"/>
              </a:spcAft>
            </a:pP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307307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7B94B46-0900-6A48-8510-66A14B2D5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спецификации модели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A2975F-0490-DC40-A87B-9A933CB42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391C-B8C0-B24A-A837-316267417444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F948F3A3-9703-FDFB-C137-29496FEAB57A}"/>
              </a:ext>
            </a:extLst>
          </p:cNvPr>
          <p:cNvSpPr txBox="1">
            <a:spLocks/>
          </p:cNvSpPr>
          <p:nvPr/>
        </p:nvSpPr>
        <p:spPr>
          <a:xfrm>
            <a:off x="1589161" y="6462543"/>
            <a:ext cx="11205726" cy="2885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2114" rtl="0" eaLnBrk="1" latinLnBrk="0" hangingPunct="1">
              <a:lnSpc>
                <a:spcPct val="100000"/>
              </a:lnSpc>
              <a:spcBef>
                <a:spcPts val="998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rgbClr val="6D6D6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>
                <a:solidFill>
                  <a:srgbClr val="6D6D6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08314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4371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0428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6485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RU" sz="1200" dirty="0">
              <a:solidFill>
                <a:srgbClr val="505050"/>
              </a:solidFill>
            </a:endParaRP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8D471C68-F7B5-7C99-635D-63C20C6CD2DE}"/>
              </a:ext>
            </a:extLst>
          </p:cNvPr>
          <p:cNvSpPr txBox="1">
            <a:spLocks/>
          </p:cNvSpPr>
          <p:nvPr/>
        </p:nvSpPr>
        <p:spPr>
          <a:xfrm>
            <a:off x="900113" y="1439531"/>
            <a:ext cx="11205726" cy="54280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2114" rtl="0" eaLnBrk="1" latinLnBrk="0" hangingPunct="1">
              <a:lnSpc>
                <a:spcPct val="100000"/>
              </a:lnSpc>
              <a:spcBef>
                <a:spcPts val="998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rgbClr val="6D6D6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>
                <a:solidFill>
                  <a:srgbClr val="6D6D6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08314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4371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0428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6485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dirty="0"/>
              <a:t>Какое влияние оказывает увеличение государственных расходов сегодня на выпуск в будущем?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62A94DA-AE67-7953-F6CF-E91B49D62BF7}"/>
              </a:ext>
            </a:extLst>
          </p:cNvPr>
          <p:cNvSpPr txBox="1"/>
          <p:nvPr/>
        </p:nvSpPr>
        <p:spPr>
          <a:xfrm>
            <a:off x="3066846" y="2481120"/>
            <a:ext cx="2521004" cy="567560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defRPr sz="1400" spc="1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СПРОС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F9805C7-33AA-9759-D555-E422B6EC8B1F}"/>
                  </a:ext>
                </a:extLst>
              </p:cNvPr>
              <p:cNvSpPr txBox="1"/>
              <p:nvPr/>
            </p:nvSpPr>
            <p:spPr>
              <a:xfrm>
                <a:off x="3076348" y="3048678"/>
                <a:ext cx="2502000" cy="567560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ru-RU" sz="1400" spc="100" dirty="0"/>
                  <a:t>Увеличение расходов</a:t>
                </a:r>
                <a:r>
                  <a:rPr lang="en-US" sz="1400" spc="1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pc="10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400" b="0" i="1" spc="1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endParaRPr lang="ru-RU" sz="1400" spc="10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F9805C7-33AA-9759-D555-E422B6EC8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348" y="3048678"/>
                <a:ext cx="2502000" cy="5675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2E2E652-E673-B624-2FB0-ADCBAD797061}"/>
                  </a:ext>
                </a:extLst>
              </p:cNvPr>
              <p:cNvSpPr txBox="1"/>
              <p:nvPr/>
            </p:nvSpPr>
            <p:spPr>
              <a:xfrm>
                <a:off x="3432384" y="3854516"/>
                <a:ext cx="2168317" cy="22478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ru-RU" sz="1400" dirty="0"/>
                  <a:t>Снижение потребления домохозяйствами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endParaRPr lang="en-GB" sz="1400" dirty="0"/>
              </a:p>
              <a:p>
                <a:pPr>
                  <a:spcAft>
                    <a:spcPts val="1800"/>
                  </a:spcAft>
                </a:pPr>
                <a:r>
                  <a:rPr lang="en-GB" sz="1400" dirty="0" err="1"/>
                  <a:t>У</a:t>
                </a:r>
                <a:r>
                  <a:rPr lang="ru-RU" sz="1400" dirty="0" err="1"/>
                  <a:t>величение</a:t>
                </a:r>
                <a:r>
                  <a:rPr lang="ru-RU" sz="1400" dirty="0"/>
                  <a:t> запасов </a:t>
                </a:r>
                <a14:m>
                  <m:oMath xmlns:m="http://schemas.openxmlformats.org/officeDocument/2006/math">
                    <m:r>
                      <a:rPr lang="ru-RU" sz="1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ru-RU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endParaRPr lang="en-GB" sz="1400" dirty="0"/>
              </a:p>
              <a:p>
                <a:pPr>
                  <a:spcAft>
                    <a:spcPts val="1800"/>
                  </a:spcAft>
                </a:pPr>
                <a:r>
                  <a:rPr lang="ru-RU" sz="1400" dirty="0"/>
                  <a:t>Снижение инновационной активности бизнеса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endParaRPr lang="ru-RU" sz="1400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2E2E652-E673-B624-2FB0-ADCBAD797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384" y="3854516"/>
                <a:ext cx="2168317" cy="2247834"/>
              </a:xfrm>
              <a:prstGeom prst="rect">
                <a:avLst/>
              </a:prstGeom>
              <a:blipFill>
                <a:blip r:embed="rId4"/>
                <a:stretch>
                  <a:fillRect l="-5233" t="-22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BFF5293C-9AC9-E36F-F3C7-8CDEF22BAA48}"/>
              </a:ext>
            </a:extLst>
          </p:cNvPr>
          <p:cNvSpPr/>
          <p:nvPr/>
        </p:nvSpPr>
        <p:spPr>
          <a:xfrm>
            <a:off x="3058097" y="3884198"/>
            <a:ext cx="172800" cy="17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7403F3C-EC77-B99B-0E35-B18A6BC15C3C}"/>
              </a:ext>
            </a:extLst>
          </p:cNvPr>
          <p:cNvSpPr/>
          <p:nvPr/>
        </p:nvSpPr>
        <p:spPr>
          <a:xfrm>
            <a:off x="3058097" y="4659319"/>
            <a:ext cx="172800" cy="17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ADF485C-BC53-CCA5-7D4B-BF40D38CEF5E}"/>
              </a:ext>
            </a:extLst>
          </p:cNvPr>
          <p:cNvSpPr/>
          <p:nvPr/>
        </p:nvSpPr>
        <p:spPr>
          <a:xfrm>
            <a:off x="3058097" y="5434440"/>
            <a:ext cx="172800" cy="17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96F2DFB-5959-CB4A-931B-03B6A3CC7C1F}"/>
              </a:ext>
            </a:extLst>
          </p:cNvPr>
          <p:cNvCxnSpPr>
            <a:cxnSpLocks/>
          </p:cNvCxnSpPr>
          <p:nvPr/>
        </p:nvCxnSpPr>
        <p:spPr>
          <a:xfrm>
            <a:off x="3144497" y="4139843"/>
            <a:ext cx="0" cy="43057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3483012-4C16-35F0-FB0B-46FD0BDC84C0}"/>
              </a:ext>
            </a:extLst>
          </p:cNvPr>
          <p:cNvCxnSpPr>
            <a:cxnSpLocks/>
          </p:cNvCxnSpPr>
          <p:nvPr/>
        </p:nvCxnSpPr>
        <p:spPr>
          <a:xfrm>
            <a:off x="3144497" y="4927075"/>
            <a:ext cx="0" cy="43057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19B86AF-D5C9-C367-EBEB-E8A181BBC219}"/>
                  </a:ext>
                </a:extLst>
              </p:cNvPr>
              <p:cNvSpPr txBox="1"/>
              <p:nvPr/>
            </p:nvSpPr>
            <p:spPr>
              <a:xfrm>
                <a:off x="7756103" y="3854516"/>
                <a:ext cx="2168317" cy="22478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ru-RU" sz="1400" dirty="0"/>
                  <a:t>Влияние на труд </a:t>
                </a:r>
                <a14:m>
                  <m:oMath xmlns:m="http://schemas.openxmlformats.org/officeDocument/2006/math">
                    <m:r>
                      <a:rPr lang="ru-RU" sz="1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ru-RU" sz="1400" b="0" i="1" smtClean="0">
                        <a:latin typeface="Cambria Math" panose="02040503050406030204" pitchFamily="18" charset="0"/>
                      </a:rPr>
                      <m:t>знак неизвестен)</m:t>
                    </m:r>
                  </m:oMath>
                </a14:m>
                <a:endParaRPr lang="en-GB" sz="1400" dirty="0"/>
              </a:p>
              <a:p>
                <a:pPr>
                  <a:spcAft>
                    <a:spcPts val="1800"/>
                  </a:spcAft>
                </a:pPr>
                <a:r>
                  <a:rPr lang="ru-RU" sz="1400" dirty="0"/>
                  <a:t>Растут ожидания относительно накопления капитала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endParaRPr lang="en-GB" sz="1400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19B86AF-D5C9-C367-EBEB-E8A181BBC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103" y="3854516"/>
                <a:ext cx="2168317" cy="2247834"/>
              </a:xfrm>
              <a:prstGeom prst="rect">
                <a:avLst/>
              </a:prstGeom>
              <a:blipFill>
                <a:blip r:embed="rId5"/>
                <a:stretch>
                  <a:fillRect l="-5233" t="-2247" r="-58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>
            <a:extLst>
              <a:ext uri="{FF2B5EF4-FFF2-40B4-BE49-F238E27FC236}">
                <a16:creationId xmlns:a16="http://schemas.microsoft.com/office/drawing/2014/main" id="{3B49E139-3846-B003-A2C9-052D4776ACB8}"/>
              </a:ext>
            </a:extLst>
          </p:cNvPr>
          <p:cNvSpPr/>
          <p:nvPr/>
        </p:nvSpPr>
        <p:spPr>
          <a:xfrm>
            <a:off x="7381816" y="3884198"/>
            <a:ext cx="172800" cy="172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CFF4FCA-A53C-E0E6-9143-64FA2EA43893}"/>
              </a:ext>
            </a:extLst>
          </p:cNvPr>
          <p:cNvSpPr/>
          <p:nvPr/>
        </p:nvSpPr>
        <p:spPr>
          <a:xfrm>
            <a:off x="7381816" y="4659319"/>
            <a:ext cx="172800" cy="172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26E4CCF-FF89-11F9-9C0A-DD9361BA8583}"/>
              </a:ext>
            </a:extLst>
          </p:cNvPr>
          <p:cNvCxnSpPr>
            <a:cxnSpLocks/>
          </p:cNvCxnSpPr>
          <p:nvPr/>
        </p:nvCxnSpPr>
        <p:spPr>
          <a:xfrm>
            <a:off x="7468216" y="4139843"/>
            <a:ext cx="0" cy="430575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E9F4947-4757-6927-224A-8BC895E095E5}"/>
              </a:ext>
            </a:extLst>
          </p:cNvPr>
          <p:cNvSpPr txBox="1"/>
          <p:nvPr/>
        </p:nvSpPr>
        <p:spPr>
          <a:xfrm>
            <a:off x="7386257" y="2481120"/>
            <a:ext cx="2521004" cy="567560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400" spc="100" dirty="0" err="1">
                <a:solidFill>
                  <a:schemeClr val="bg1"/>
                </a:solidFill>
              </a:rPr>
              <a:t>П</a:t>
            </a:r>
            <a:r>
              <a:rPr lang="ru-RU" sz="1400" spc="100" dirty="0">
                <a:solidFill>
                  <a:schemeClr val="bg1"/>
                </a:solidFill>
              </a:rPr>
              <a:t>РЕДЛОЖЕНИЕ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DF5CF1-E2EB-5BE7-1602-7EC5C9B39327}"/>
                  </a:ext>
                </a:extLst>
              </p:cNvPr>
              <p:cNvSpPr txBox="1"/>
              <p:nvPr/>
            </p:nvSpPr>
            <p:spPr>
              <a:xfrm>
                <a:off x="7395759" y="3048678"/>
                <a:ext cx="2502000" cy="567560"/>
              </a:xfrm>
              <a:prstGeom prst="rect">
                <a:avLst/>
              </a:prstGeom>
              <a:noFill/>
              <a:ln w="12700">
                <a:solidFill>
                  <a:schemeClr val="accent5"/>
                </a:solidFill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endParaRPr lang="en-US" sz="1400" spc="100" dirty="0"/>
              </a:p>
              <a:p>
                <a:pPr algn="ctr"/>
                <a:r>
                  <a:rPr lang="ru-RU" sz="1400" spc="100" dirty="0"/>
                  <a:t>Увеличение расходов</a:t>
                </a:r>
                <a:r>
                  <a:rPr lang="en-US" sz="1400" spc="1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pc="10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400" b="0" i="1" spc="1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endParaRPr lang="ru-RU" sz="1400" spc="100" dirty="0"/>
              </a:p>
              <a:p>
                <a:pPr algn="ctr"/>
                <a:endParaRPr lang="ru-RU" sz="1400" spc="100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DF5CF1-E2EB-5BE7-1602-7EC5C9B39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5759" y="3048678"/>
                <a:ext cx="2502000" cy="5675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6498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7B94B46-0900-6A48-8510-66A14B2D5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спецификации модели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A2975F-0490-DC40-A87B-9A933CB42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391C-B8C0-B24A-A837-316267417444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F948F3A3-9703-FDFB-C137-29496FEAB57A}"/>
              </a:ext>
            </a:extLst>
          </p:cNvPr>
          <p:cNvSpPr txBox="1">
            <a:spLocks/>
          </p:cNvSpPr>
          <p:nvPr/>
        </p:nvSpPr>
        <p:spPr>
          <a:xfrm>
            <a:off x="1589161" y="6462543"/>
            <a:ext cx="11205726" cy="2885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2114" rtl="0" eaLnBrk="1" latinLnBrk="0" hangingPunct="1">
              <a:lnSpc>
                <a:spcPct val="100000"/>
              </a:lnSpc>
              <a:spcBef>
                <a:spcPts val="998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rgbClr val="6D6D6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>
                <a:solidFill>
                  <a:srgbClr val="6D6D6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08314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4371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0428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6485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RU" sz="1200" dirty="0">
              <a:solidFill>
                <a:srgbClr val="505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3">
                <a:extLst>
                  <a:ext uri="{FF2B5EF4-FFF2-40B4-BE49-F238E27FC236}">
                    <a16:creationId xmlns:a16="http://schemas.microsoft.com/office/drawing/2014/main" id="{FFF37046-5FC4-E24A-3F06-27FD6C392C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41872" y="3819902"/>
                <a:ext cx="9263967" cy="114803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2114" rtl="0" eaLnBrk="1" latinLnBrk="0" hangingPunct="1">
                  <a:lnSpc>
                    <a:spcPct val="100000"/>
                  </a:lnSpc>
                  <a:spcBef>
                    <a:spcPts val="998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0" indent="0" algn="l" defTabSz="912114" rtl="0" eaLnBrk="1" latinLnBrk="0" hangingPunct="1">
                  <a:lnSpc>
                    <a:spcPct val="100000"/>
                  </a:lnSpc>
                  <a:spcBef>
                    <a:spcPts val="499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0" indent="0" algn="l" defTabSz="912114" rtl="0" eaLnBrk="1" latinLnBrk="0" hangingPunct="1">
                  <a:lnSpc>
                    <a:spcPct val="100000"/>
                  </a:lnSpc>
                  <a:spcBef>
                    <a:spcPts val="499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0" indent="0" algn="l" defTabSz="912114" rtl="0" eaLnBrk="1" latinLnBrk="0" hangingPunct="1">
                  <a:lnSpc>
                    <a:spcPct val="100000"/>
                  </a:lnSpc>
                  <a:spcBef>
                    <a:spcPts val="499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rgbClr val="6D6D6D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0" indent="0" algn="l" defTabSz="912114" rtl="0" eaLnBrk="1" latinLnBrk="0" hangingPunct="1">
                  <a:lnSpc>
                    <a:spcPct val="100000"/>
                  </a:lnSpc>
                  <a:spcBef>
                    <a:spcPts val="499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rgbClr val="6D6D6D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08314" indent="-228029" algn="l" defTabSz="912114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64371" indent="-228029" algn="l" defTabSz="912114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0428" indent="-228029" algn="l" defTabSz="912114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76485" indent="-228029" algn="l" defTabSz="912114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RU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RU" i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RU" i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ru-RU" b="0" i="0" smtClean="0">
                        <a:latin typeface="Cambria Math" panose="02040503050406030204" pitchFamily="18" charset="0"/>
                      </a:rPr>
                      <m:t> − </m:t>
                    </m:r>
                  </m:oMath>
                </a14:m>
                <a:r>
                  <a:rPr lang="ru-RU" dirty="0"/>
                  <a:t>государственные расходы по </a:t>
                </a:r>
                <a:r>
                  <a:rPr lang="en-US" dirty="0" err="1"/>
                  <a:t>i</a:t>
                </a:r>
                <a:r>
                  <a:rPr lang="en-US" dirty="0"/>
                  <a:t>-</a:t>
                </a:r>
                <a:r>
                  <a:rPr lang="ru-RU" dirty="0"/>
                  <a:t>ой категории,</a:t>
                </a:r>
                <a:br>
                  <a:rPr lang="ru-RU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RU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/>
                    </m:sSub>
                    <m:r>
                      <a:rPr lang="ru-RU" b="0" i="0" smtClean="0"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ru-RU" dirty="0"/>
                  <a:t>квартальный ВВП,</a:t>
                </a:r>
                <a:br>
                  <a:rPr lang="ru-RU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𝑒𝑥𝑜𝑔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dirty="0"/>
                  <a:t> экзогенная переменная</a:t>
                </a:r>
                <a:r>
                  <a:rPr lang="en-US" dirty="0"/>
                  <a:t>: </a:t>
                </a:r>
                <a:r>
                  <a:rPr lang="ru-RU" dirty="0"/>
                  <a:t>цена на нефть марки </a:t>
                </a:r>
                <a:r>
                  <a:rPr lang="ru-RU" dirty="0" err="1"/>
                  <a:t>B</a:t>
                </a:r>
                <a:r>
                  <a:rPr lang="en-US" dirty="0"/>
                  <a:t>rent / </a:t>
                </a:r>
                <a:r>
                  <a:rPr lang="ru-RU" dirty="0"/>
                  <a:t>индекс </a:t>
                </a:r>
                <a:r>
                  <a:rPr lang="ru-RU" dirty="0" err="1"/>
                  <a:t>Килиана</a:t>
                </a:r>
                <a:r>
                  <a:rPr lang="ru-RU" dirty="0"/>
                  <a:t>,   </a:t>
                </a:r>
                <a:br>
                  <a:rPr lang="ru-RU" dirty="0"/>
                </a:br>
                <a14:m>
                  <m:oMath xmlns:m="http://schemas.openxmlformats.org/officeDocument/2006/math">
                    <m:r>
                      <a:rPr lang="en-RU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 − </m:t>
                    </m:r>
                  </m:oMath>
                </a14:m>
                <a:r>
                  <a:rPr lang="ru-RU" dirty="0"/>
                  <a:t>структурные шоки соответствующих переменных.</a:t>
                </a:r>
                <a:br>
                  <a:rPr lang="ru-RU" dirty="0"/>
                </a:br>
                <a:endParaRPr lang="en-RU" dirty="0"/>
              </a:p>
              <a:p>
                <a:endParaRPr lang="en-RU" dirty="0"/>
              </a:p>
            </p:txBody>
          </p:sp>
        </mc:Choice>
        <mc:Fallback>
          <p:sp>
            <p:nvSpPr>
              <p:cNvPr id="14" name="Content Placeholder 3">
                <a:extLst>
                  <a:ext uri="{FF2B5EF4-FFF2-40B4-BE49-F238E27FC236}">
                    <a16:creationId xmlns:a16="http://schemas.microsoft.com/office/drawing/2014/main" id="{FFF37046-5FC4-E24A-3F06-27FD6C392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872" y="3819902"/>
                <a:ext cx="9263967" cy="1148031"/>
              </a:xfrm>
              <a:prstGeom prst="rect">
                <a:avLst/>
              </a:prstGeom>
              <a:blipFill>
                <a:blip r:embed="rId3"/>
                <a:stretch>
                  <a:fillRect l="-1231" t="-543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8D471C68-F7B5-7C99-635D-63C20C6CD2DE}"/>
              </a:ext>
            </a:extLst>
          </p:cNvPr>
          <p:cNvSpPr txBox="1">
            <a:spLocks/>
          </p:cNvSpPr>
          <p:nvPr/>
        </p:nvSpPr>
        <p:spPr>
          <a:xfrm>
            <a:off x="900113" y="1439531"/>
            <a:ext cx="11205726" cy="54280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2114" rtl="0" eaLnBrk="1" latinLnBrk="0" hangingPunct="1">
              <a:lnSpc>
                <a:spcPct val="100000"/>
              </a:lnSpc>
              <a:spcBef>
                <a:spcPts val="998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rgbClr val="6D6D6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>
                <a:solidFill>
                  <a:srgbClr val="6D6D6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08314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4371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0428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6485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/>
              <a:t>О</a:t>
            </a:r>
            <a:r>
              <a:rPr lang="ru-RU" sz="2400" b="1" dirty="0" err="1"/>
              <a:t>цениваемая</a:t>
            </a:r>
            <a:r>
              <a:rPr lang="ru-RU" sz="2400" b="1" dirty="0"/>
              <a:t> SV</a:t>
            </a:r>
            <a:r>
              <a:rPr lang="en-US" sz="2400" b="1" dirty="0"/>
              <a:t>AR </a:t>
            </a:r>
            <a:r>
              <a:rPr lang="ru-RU" sz="2400" b="1" dirty="0"/>
              <a:t>модель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ECE1C3-7BF9-1C17-FB3E-0B801253D79B}"/>
                  </a:ext>
                </a:extLst>
              </p:cNvPr>
              <p:cNvSpPr txBox="1"/>
              <p:nvPr/>
            </p:nvSpPr>
            <p:spPr>
              <a:xfrm>
                <a:off x="2429197" y="2783254"/>
                <a:ext cx="8126339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RU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RU" i="0"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RU" i="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  <m:r>
                                        <a:rPr lang="en-RU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RU" i="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</m:e>
                              </m:func>
                            </m:num>
                            <m:den>
                              <m:func>
                                <m:funcPr>
                                  <m:ctrlPr>
                                    <a:rPr lang="en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RU" i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RU" i="0"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RU" i="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</m:e>
                              </m:func>
                            </m:den>
                          </m:f>
                        </m:e>
                      </m:d>
                      <m:r>
                        <a:rPr lang="en-RU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RU" i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RU" i="0"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RU" i="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RU" i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RU" i="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RU" i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RU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RU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</m:sSub>
                          <m:d>
                            <m:dPr>
                              <m:ctrlPr>
                                <a:rPr lang="en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RU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RU">
                                              <a:latin typeface="Cambria Math" panose="02040503050406030204" pitchFamily="18" charset="0"/>
                                            </a:rPr>
                                            <m:t>G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RU"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  <m:r>
                                            <a:rPr lang="en-RU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RU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  <m:r>
                                            <a:rPr lang="en-RU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RU">
                                              <a:latin typeface="Cambria Math" panose="02040503050406030204" pitchFamily="18" charset="0"/>
                                            </a:rPr>
                                            <m:t>j</m:t>
                                          </m:r>
                                        </m:sub>
                                      </m:sSub>
                                    </m:e>
                                  </m:func>
                                </m:num>
                                <m:den>
                                  <m:func>
                                    <m:funcPr>
                                      <m:ctrlPr>
                                        <a:rPr lang="en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RU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RU"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RU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  <m:r>
                                            <a:rPr lang="en-RU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RU">
                                              <a:latin typeface="Cambria Math" panose="02040503050406030204" pitchFamily="18" charset="0"/>
                                            </a:rPr>
                                            <m:t>j</m:t>
                                          </m:r>
                                        </m:sub>
                                      </m:sSub>
                                    </m:e>
                                  </m:func>
                                </m:den>
                              </m:f>
                            </m:e>
                          </m:d>
                        </m:e>
                      </m:nary>
                      <m:r>
                        <a:rPr lang="en-RU" i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unc>
                            <m:funcPr>
                              <m:ctrlPr>
                                <a:rPr lang="en-RU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RU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𝑒𝑥𝑜𝑔</m:t>
                                  </m:r>
                                </m:e>
                                <m:sub>
                                  <m:r>
                                    <a:rPr lang="en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lang="en-RU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RU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RU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RU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RU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RU" i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RU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RU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RU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RU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RU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RU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RU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RU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RU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ECE1C3-7BF9-1C17-FB3E-0B801253D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197" y="2783254"/>
                <a:ext cx="8126339" cy="908197"/>
              </a:xfrm>
              <a:prstGeom prst="rect">
                <a:avLst/>
              </a:prstGeom>
              <a:blipFill>
                <a:blip r:embed="rId4"/>
                <a:stretch>
                  <a:fillRect t="-91667" b="-141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1944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7B94B46-0900-6A48-8510-66A14B2D5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мультипликаторов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A2975F-0490-DC40-A87B-9A933CB42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391C-B8C0-B24A-A837-316267417444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3E20F-E37F-F71E-68CB-225C920F7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023" y="1982803"/>
            <a:ext cx="5589151" cy="4178432"/>
          </a:xfrm>
        </p:spPr>
        <p:txBody>
          <a:bodyPr/>
          <a:lstStyle/>
          <a:p>
            <a:pPr algn="just"/>
            <a:r>
              <a:rPr lang="ru-RU" dirty="0"/>
              <a:t>Данные по государственным расходам и ВВП были приведены в цены 2016 года с помощью дефлятора ВВП и сезонно сглажены. В 2006 году у государственных расходов наблюдалось изменение в рисунке сезонности в связи с единовременными трансфертами регионам.</a:t>
            </a:r>
          </a:p>
          <a:p>
            <a:pPr algn="just"/>
            <a:r>
              <a:rPr lang="ru-RU" dirty="0"/>
              <a:t>До 2006 года данные по государственным расходам неполные, частично отсутствуют Расходы внебюджетных фондов.</a:t>
            </a:r>
          </a:p>
          <a:p>
            <a:pPr algn="just"/>
            <a:r>
              <a:rPr lang="ru-RU" dirty="0"/>
              <a:t>В качестве экзогенной переменной были использованы: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цена на нефть марки </a:t>
            </a:r>
            <a:r>
              <a:rPr lang="en-US" dirty="0"/>
              <a:t>Brent </a:t>
            </a:r>
            <a:r>
              <a:rPr lang="ru-RU" dirty="0"/>
              <a:t>(в долларах), </a:t>
            </a:r>
            <a:r>
              <a:rPr lang="en-RU" dirty="0"/>
              <a:t>была приведена в реальное выражение с помощью ИПЦ Соединенных Штатов с исключением сезонности </a:t>
            </a:r>
            <a:endParaRPr lang="ru-RU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Индекс </a:t>
            </a:r>
            <a:r>
              <a:rPr lang="ru-RU" dirty="0" err="1"/>
              <a:t>Килиана</a:t>
            </a:r>
            <a:r>
              <a:rPr lang="ru-RU" dirty="0"/>
              <a:t>, отражающий интенсивность глобальной реальной экономической активности, сезонно сглажен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RU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F948F3A3-9703-FDFB-C137-29496FEAB57A}"/>
              </a:ext>
            </a:extLst>
          </p:cNvPr>
          <p:cNvSpPr txBox="1">
            <a:spLocks/>
          </p:cNvSpPr>
          <p:nvPr/>
        </p:nvSpPr>
        <p:spPr>
          <a:xfrm>
            <a:off x="1381897" y="6462543"/>
            <a:ext cx="11205726" cy="2885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2114" rtl="0" eaLnBrk="1" latinLnBrk="0" hangingPunct="1">
              <a:lnSpc>
                <a:spcPct val="100000"/>
              </a:lnSpc>
              <a:spcBef>
                <a:spcPts val="998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rgbClr val="6D6D6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>
                <a:solidFill>
                  <a:srgbClr val="6D6D6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08314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4371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0428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6485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1200" dirty="0">
                <a:solidFill>
                  <a:srgbClr val="505050"/>
                </a:solidFill>
              </a:rPr>
              <a:t>Источники: </a:t>
            </a:r>
            <a:r>
              <a:rPr lang="en-US" sz="1200" dirty="0" err="1">
                <a:solidFill>
                  <a:srgbClr val="505050"/>
                </a:solidFill>
              </a:rPr>
              <a:t>budget.gov.ru</a:t>
            </a:r>
            <a:r>
              <a:rPr lang="en-US" sz="1200" dirty="0">
                <a:solidFill>
                  <a:srgbClr val="505050"/>
                </a:solidFill>
              </a:rPr>
              <a:t>, </a:t>
            </a:r>
            <a:r>
              <a:rPr lang="en-US" sz="1200" dirty="0" err="1">
                <a:solidFill>
                  <a:srgbClr val="505050"/>
                </a:solidFill>
              </a:rPr>
              <a:t>minfin.gov.ru</a:t>
            </a:r>
            <a:endParaRPr lang="en-RU" sz="1200" dirty="0">
              <a:solidFill>
                <a:srgbClr val="50505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5C277C-404C-EE55-6CDA-3115E591D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175" y="900001"/>
            <a:ext cx="6314712" cy="5286510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013DFA24-991A-AF9F-5C71-BA52ED3F4547}"/>
              </a:ext>
            </a:extLst>
          </p:cNvPr>
          <p:cNvSpPr txBox="1">
            <a:spLocks/>
          </p:cNvSpPr>
          <p:nvPr/>
        </p:nvSpPr>
        <p:spPr>
          <a:xfrm>
            <a:off x="7205736" y="6100708"/>
            <a:ext cx="5589151" cy="2086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2114" rtl="0" eaLnBrk="1" latinLnBrk="0" hangingPunct="1">
              <a:lnSpc>
                <a:spcPct val="100000"/>
              </a:lnSpc>
              <a:spcBef>
                <a:spcPts val="998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rgbClr val="6D6D6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>
                <a:solidFill>
                  <a:srgbClr val="6D6D6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08314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4371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0428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6485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Расходы консолидированного бюджета в реальном выражении, сезонно сглажены</a:t>
            </a:r>
            <a:endParaRPr lang="en-RU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BCF11B42-3CE2-7C30-2A03-D36391716E58}"/>
              </a:ext>
            </a:extLst>
          </p:cNvPr>
          <p:cNvSpPr txBox="1">
            <a:spLocks/>
          </p:cNvSpPr>
          <p:nvPr/>
        </p:nvSpPr>
        <p:spPr>
          <a:xfrm>
            <a:off x="891024" y="1440000"/>
            <a:ext cx="5334516" cy="54280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2114" rtl="0" eaLnBrk="1" latinLnBrk="0" hangingPunct="1">
              <a:lnSpc>
                <a:spcPct val="100000"/>
              </a:lnSpc>
              <a:spcBef>
                <a:spcPts val="998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rgbClr val="6D6D6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>
                <a:solidFill>
                  <a:srgbClr val="6D6D6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08314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4371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0428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6485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dirty="0"/>
              <a:t>Обработка данных</a:t>
            </a:r>
          </a:p>
        </p:txBody>
      </p:sp>
    </p:spTree>
    <p:extLst>
      <p:ext uri="{BB962C8B-B14F-4D97-AF65-F5344CB8AC3E}">
        <p14:creationId xmlns:p14="http://schemas.microsoft.com/office/powerpoint/2010/main" val="1239825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7B94B46-0900-6A48-8510-66A14B2D5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мультипликаторов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A2975F-0490-DC40-A87B-9A933CB42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391C-B8C0-B24A-A837-316267417444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FBE5D109-D38C-49D8-0AFC-29421245A2CE}"/>
              </a:ext>
            </a:extLst>
          </p:cNvPr>
          <p:cNvSpPr txBox="1">
            <a:spLocks/>
          </p:cNvSpPr>
          <p:nvPr/>
        </p:nvSpPr>
        <p:spPr>
          <a:xfrm>
            <a:off x="891024" y="1440000"/>
            <a:ext cx="10861350" cy="54280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2114" rtl="0" eaLnBrk="1" latinLnBrk="0" hangingPunct="1">
              <a:lnSpc>
                <a:spcPct val="100000"/>
              </a:lnSpc>
              <a:spcBef>
                <a:spcPts val="998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rgbClr val="6D6D6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>
                <a:solidFill>
                  <a:srgbClr val="6D6D6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08314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4371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0428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6485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85925E-95BB-DB5A-8211-FE75B4C89A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18"/>
          <a:stretch/>
        </p:blipFill>
        <p:spPr>
          <a:xfrm>
            <a:off x="4037689" y="1982803"/>
            <a:ext cx="8626842" cy="35721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B40C287-F4D1-317A-A1D3-5D396360AD52}"/>
              </a:ext>
            </a:extLst>
          </p:cNvPr>
          <p:cNvSpPr txBox="1"/>
          <p:nvPr/>
        </p:nvSpPr>
        <p:spPr>
          <a:xfrm>
            <a:off x="5555914" y="5616011"/>
            <a:ext cx="1848522" cy="27140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Aft>
                <a:spcPts val="1800"/>
              </a:spcAft>
            </a:pPr>
            <a:r>
              <a:rPr lang="ru-RU" sz="1400" dirty="0">
                <a:solidFill>
                  <a:srgbClr val="505050"/>
                </a:solidFill>
              </a:rPr>
              <a:t>Цена на нефть</a:t>
            </a:r>
          </a:p>
          <a:p>
            <a:pPr algn="ctr">
              <a:spcAft>
                <a:spcPts val="1800"/>
              </a:spcAft>
            </a:pPr>
            <a:endParaRPr lang="ru-RU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171E7F-9390-9C38-D40E-580AF175EE8E}"/>
              </a:ext>
            </a:extLst>
          </p:cNvPr>
          <p:cNvSpPr txBox="1"/>
          <p:nvPr/>
        </p:nvSpPr>
        <p:spPr>
          <a:xfrm>
            <a:off x="9681671" y="5605395"/>
            <a:ext cx="1848522" cy="27140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Aft>
                <a:spcPts val="1800"/>
              </a:spcAft>
            </a:pPr>
            <a:r>
              <a:rPr lang="ru-RU" sz="1400" dirty="0">
                <a:solidFill>
                  <a:srgbClr val="505050"/>
                </a:solidFill>
              </a:rPr>
              <a:t>Индекс </a:t>
            </a:r>
            <a:r>
              <a:rPr lang="ru-RU" sz="1400" dirty="0" err="1">
                <a:solidFill>
                  <a:srgbClr val="505050"/>
                </a:solidFill>
              </a:rPr>
              <a:t>Килиана</a:t>
            </a:r>
            <a:endParaRPr lang="ru-RU" sz="1400" dirty="0">
              <a:solidFill>
                <a:srgbClr val="505050"/>
              </a:solidFill>
            </a:endParaRPr>
          </a:p>
          <a:p>
            <a:pPr algn="ctr">
              <a:spcAft>
                <a:spcPts val="1800"/>
              </a:spcAft>
            </a:pPr>
            <a:endParaRPr lang="ru-RU" sz="1400" dirty="0"/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66ED0269-B99E-6904-88EF-62818FB780F0}"/>
              </a:ext>
            </a:extLst>
          </p:cNvPr>
          <p:cNvSpPr txBox="1">
            <a:spLocks/>
          </p:cNvSpPr>
          <p:nvPr/>
        </p:nvSpPr>
        <p:spPr>
          <a:xfrm>
            <a:off x="891024" y="1440000"/>
            <a:ext cx="5334516" cy="54280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2114" rtl="0" eaLnBrk="1" latinLnBrk="0" hangingPunct="1">
              <a:lnSpc>
                <a:spcPct val="100000"/>
              </a:lnSpc>
              <a:spcBef>
                <a:spcPts val="998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rgbClr val="6D6D6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>
                <a:solidFill>
                  <a:srgbClr val="6D6D6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08314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4371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0428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6485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dirty="0"/>
              <a:t>Накопленный мультипликатор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6E3CDA-D6A1-5855-D94C-73EE328F96EF}"/>
              </a:ext>
            </a:extLst>
          </p:cNvPr>
          <p:cNvSpPr txBox="1"/>
          <p:nvPr/>
        </p:nvSpPr>
        <p:spPr>
          <a:xfrm>
            <a:off x="5477434" y="5923398"/>
            <a:ext cx="6131859" cy="5428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Aft>
                <a:spcPts val="1800"/>
              </a:spcAft>
            </a:pPr>
            <a:r>
              <a:rPr lang="ru-RU" sz="1600" dirty="0">
                <a:solidFill>
                  <a:srgbClr val="505050"/>
                </a:solidFill>
              </a:rPr>
              <a:t>Функции импульсных откликов ВВП на шок государственных расходов</a:t>
            </a:r>
          </a:p>
          <a:p>
            <a:pPr algn="ctr">
              <a:spcAft>
                <a:spcPts val="1800"/>
              </a:spcAft>
            </a:pPr>
            <a:endParaRPr lang="ru-RU" sz="1400" dirty="0"/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345F4DF-9755-236C-84AF-6D211AC613EB}"/>
              </a:ext>
            </a:extLst>
          </p:cNvPr>
          <p:cNvSpPr txBox="1">
            <a:spLocks/>
          </p:cNvSpPr>
          <p:nvPr/>
        </p:nvSpPr>
        <p:spPr>
          <a:xfrm>
            <a:off x="900000" y="1985635"/>
            <a:ext cx="3137689" cy="5694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2114" rtl="0" eaLnBrk="1" latinLnBrk="0" hangingPunct="1">
              <a:lnSpc>
                <a:spcPct val="100000"/>
              </a:lnSpc>
              <a:spcBef>
                <a:spcPts val="998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rgbClr val="6D6D6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>
                <a:solidFill>
                  <a:srgbClr val="6D6D6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08314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4371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0428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6485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Процентный рост ВВП за период в ответ на 1%</a:t>
            </a:r>
            <a:r>
              <a:rPr lang="en-US" dirty="0"/>
              <a:t> </a:t>
            </a:r>
            <a:r>
              <a:rPr lang="en-US" dirty="0" err="1"/>
              <a:t>р</a:t>
            </a:r>
            <a:r>
              <a:rPr lang="ru-RU" dirty="0"/>
              <a:t>ост бюджетных расходов:  </a:t>
            </a:r>
            <a:endParaRPr lang="ru-RU" b="1" dirty="0">
              <a:solidFill>
                <a:srgbClr val="FF5B35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DE70543-BE89-7147-0CBF-BEA80FA8F9DD}"/>
                  </a:ext>
                </a:extLst>
              </p:cNvPr>
              <p:cNvSpPr txBox="1"/>
              <p:nvPr/>
            </p:nvSpPr>
            <p:spPr>
              <a:xfrm>
                <a:off x="534529" y="2828422"/>
                <a:ext cx="3095487" cy="8699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RU" i="1" smtClean="0">
                          <a:latin typeface="Cambria Math" panose="02040503050406030204" pitchFamily="18" charset="0"/>
                        </a:rPr>
                        <m:t>𝑚𝑢𝑙</m:t>
                      </m:r>
                      <m:sSub>
                        <m:sSubPr>
                          <m:ctrlPr>
                            <a:rPr lang="en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RU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RU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b="0" i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  <m:e>
                          <m:sSubSup>
                            <m:sSubSupPr>
                              <m:ctrlPr>
                                <a:rPr lang="en-RU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sSub>
                                <m:sSubPr>
                                  <m:ctrlPr>
                                    <a:rPr lang="en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RU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R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RU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DE70543-BE89-7147-0CBF-BEA80FA8F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29" y="2828422"/>
                <a:ext cx="3095487" cy="869918"/>
              </a:xfrm>
              <a:prstGeom prst="rect">
                <a:avLst/>
              </a:prstGeom>
              <a:blipFill>
                <a:blip r:embed="rId4"/>
                <a:stretch>
                  <a:fillRect t="-94286" b="-14857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ontent Placeholder 3">
                <a:extLst>
                  <a:ext uri="{FF2B5EF4-FFF2-40B4-BE49-F238E27FC236}">
                    <a16:creationId xmlns:a16="http://schemas.microsoft.com/office/drawing/2014/main" id="{1C9A85DB-0134-207B-5822-AC2331BAD0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0000" y="3755841"/>
                <a:ext cx="3137689" cy="114803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2114" rtl="0" eaLnBrk="1" latinLnBrk="0" hangingPunct="1">
                  <a:lnSpc>
                    <a:spcPct val="100000"/>
                  </a:lnSpc>
                  <a:spcBef>
                    <a:spcPts val="998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0" indent="0" algn="l" defTabSz="912114" rtl="0" eaLnBrk="1" latinLnBrk="0" hangingPunct="1">
                  <a:lnSpc>
                    <a:spcPct val="100000"/>
                  </a:lnSpc>
                  <a:spcBef>
                    <a:spcPts val="499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0" indent="0" algn="l" defTabSz="912114" rtl="0" eaLnBrk="1" latinLnBrk="0" hangingPunct="1">
                  <a:lnSpc>
                    <a:spcPct val="100000"/>
                  </a:lnSpc>
                  <a:spcBef>
                    <a:spcPts val="499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0" indent="0" algn="l" defTabSz="912114" rtl="0" eaLnBrk="1" latinLnBrk="0" hangingPunct="1">
                  <a:lnSpc>
                    <a:spcPct val="100000"/>
                  </a:lnSpc>
                  <a:spcBef>
                    <a:spcPts val="499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rgbClr val="6D6D6D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0" indent="0" algn="l" defTabSz="912114" rtl="0" eaLnBrk="1" latinLnBrk="0" hangingPunct="1">
                  <a:lnSpc>
                    <a:spcPct val="100000"/>
                  </a:lnSpc>
                  <a:spcBef>
                    <a:spcPts val="499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rgbClr val="6D6D6D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08314" indent="-228029" algn="l" defTabSz="912114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64371" indent="-228029" algn="l" defTabSz="912114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0428" indent="-228029" algn="l" defTabSz="912114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76485" indent="-228029" algn="l" defTabSz="912114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RU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RU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RU" i="1">
                            <a:latin typeface="Cambria Math" panose="02040503050406030204" pitchFamily="18" charset="0"/>
                          </a:rPr>
                          <m:t>𝑌</m:t>
                        </m:r>
                        <m:sSub>
                          <m:sSubPr>
                            <m:ctrlPr>
                              <a:rPr lang="en-RU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RU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RU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r>
                          <a:rPr lang="en-RU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ru-RU" b="0" i="1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dirty="0"/>
                  <a:t> значение функции импульсных откликов переменной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RU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ru-RU" dirty="0"/>
                  <a:t> на шок переменной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RU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RU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ru-RU" dirty="0"/>
                  <a:t> в периоде </a:t>
                </a:r>
                <a14:m>
                  <m:oMath xmlns:m="http://schemas.openxmlformats.org/officeDocument/2006/math">
                    <m:r>
                      <a:rPr lang="en-RU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ru-RU" dirty="0"/>
                  <a:t> после шока.</a:t>
                </a:r>
                <a:endParaRPr lang="en-RU" dirty="0"/>
              </a:p>
            </p:txBody>
          </p:sp>
        </mc:Choice>
        <mc:Fallback>
          <p:sp>
            <p:nvSpPr>
              <p:cNvPr id="27" name="Content Placeholder 3">
                <a:extLst>
                  <a:ext uri="{FF2B5EF4-FFF2-40B4-BE49-F238E27FC236}">
                    <a16:creationId xmlns:a16="http://schemas.microsoft.com/office/drawing/2014/main" id="{1C9A85DB-0134-207B-5822-AC2331BAD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00" y="3755841"/>
                <a:ext cx="3137689" cy="1148031"/>
              </a:xfrm>
              <a:prstGeom prst="rect">
                <a:avLst/>
              </a:prstGeom>
              <a:blipFill>
                <a:blip r:embed="rId5"/>
                <a:stretch>
                  <a:fillRect l="-4453" t="-5495" b="-2087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0750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7B94B46-0900-6A48-8510-66A14B2D5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мультипликаторов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A2975F-0490-DC40-A87B-9A933CB42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391C-B8C0-B24A-A837-316267417444}" type="slidenum">
              <a:rPr lang="ru-RU" smtClean="0"/>
              <a:pPr/>
              <a:t>9</a:t>
            </a:fld>
            <a:endParaRPr lang="ru-RU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777552-CD45-4EB9-749A-805A4E9E1B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91"/>
          <a:stretch/>
        </p:blipFill>
        <p:spPr>
          <a:xfrm>
            <a:off x="900113" y="2004398"/>
            <a:ext cx="4832044" cy="2034565"/>
          </a:xfrm>
          <a:prstGeom prst="rect">
            <a:avLst/>
          </a:prstGeom>
        </p:spPr>
      </p:pic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D29113C7-44C9-3E70-C4C3-D62A14264146}"/>
              </a:ext>
            </a:extLst>
          </p:cNvPr>
          <p:cNvSpPr txBox="1">
            <a:spLocks/>
          </p:cNvSpPr>
          <p:nvPr/>
        </p:nvSpPr>
        <p:spPr>
          <a:xfrm>
            <a:off x="891024" y="1440000"/>
            <a:ext cx="5334516" cy="54280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2114" rtl="0" eaLnBrk="1" latinLnBrk="0" hangingPunct="1">
              <a:lnSpc>
                <a:spcPct val="100000"/>
              </a:lnSpc>
              <a:spcBef>
                <a:spcPts val="998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rgbClr val="6D6D6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2114" rtl="0" eaLnBrk="1" latinLnBrk="0" hangingPunct="1">
              <a:lnSpc>
                <a:spcPct val="10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>
                <a:solidFill>
                  <a:srgbClr val="6D6D6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08314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4371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0428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6485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dirty="0"/>
              <a:t>Функции импульсных откликов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BAC723-51D9-B055-D806-D9080F48D2F0}"/>
              </a:ext>
            </a:extLst>
          </p:cNvPr>
          <p:cNvSpPr txBox="1"/>
          <p:nvPr/>
        </p:nvSpPr>
        <p:spPr>
          <a:xfrm>
            <a:off x="348316" y="4038963"/>
            <a:ext cx="6131859" cy="5428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Aft>
                <a:spcPts val="1800"/>
              </a:spcAft>
            </a:pPr>
            <a:r>
              <a:rPr lang="ru-RU" sz="1200" dirty="0">
                <a:solidFill>
                  <a:srgbClr val="505050"/>
                </a:solidFill>
              </a:rPr>
              <a:t>Общегосударственные вопросы</a:t>
            </a:r>
            <a:endParaRPr lang="ru-RU" sz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DA845A4-1FDA-1582-665B-4F5CE21BA6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61"/>
          <a:stretch/>
        </p:blipFill>
        <p:spPr>
          <a:xfrm>
            <a:off x="7257213" y="1971781"/>
            <a:ext cx="4839537" cy="20493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622BEA4-62E5-6EE6-9E84-0F7209B20D52}"/>
              </a:ext>
            </a:extLst>
          </p:cNvPr>
          <p:cNvSpPr txBox="1"/>
          <p:nvPr/>
        </p:nvSpPr>
        <p:spPr>
          <a:xfrm>
            <a:off x="8782798" y="4017914"/>
            <a:ext cx="1780875" cy="2600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Aft>
                <a:spcPts val="1800"/>
              </a:spcAft>
            </a:pPr>
            <a:r>
              <a:rPr lang="ru-RU" sz="1200" dirty="0">
                <a:solidFill>
                  <a:srgbClr val="505050"/>
                </a:solidFill>
              </a:rPr>
              <a:t>Национальная оборона</a:t>
            </a:r>
            <a:endParaRPr lang="ru-RU" sz="1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2EF8CA3-151D-A03F-4567-4B67737C5401}"/>
              </a:ext>
            </a:extLst>
          </p:cNvPr>
          <p:cNvSpPr/>
          <p:nvPr/>
        </p:nvSpPr>
        <p:spPr>
          <a:xfrm>
            <a:off x="7750596" y="1960058"/>
            <a:ext cx="1871830" cy="45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>
              <a:solidFill>
                <a:schemeClr val="bg1"/>
              </a:solidFill>
              <a:highlight>
                <a:srgbClr val="E6E6E6"/>
              </a:highlight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778AF44-6CE6-4E98-904F-C6766DAD92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68"/>
          <a:stretch/>
        </p:blipFill>
        <p:spPr>
          <a:xfrm>
            <a:off x="7228193" y="4220802"/>
            <a:ext cx="4832044" cy="203456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576C300-3697-CD0B-C1A5-FA41562D01B9}"/>
              </a:ext>
            </a:extLst>
          </p:cNvPr>
          <p:cNvSpPr txBox="1"/>
          <p:nvPr/>
        </p:nvSpPr>
        <p:spPr>
          <a:xfrm>
            <a:off x="7228193" y="6297737"/>
            <a:ext cx="4832044" cy="25963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Aft>
                <a:spcPts val="1800"/>
              </a:spcAft>
            </a:pPr>
            <a:r>
              <a:rPr lang="ru-RU" sz="1200" dirty="0">
                <a:solidFill>
                  <a:srgbClr val="505050"/>
                </a:solidFill>
              </a:rPr>
              <a:t>Национальная безопасность и правоохранительная деятельность</a:t>
            </a:r>
            <a:endParaRPr lang="ru-RU" sz="12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4F01F6B-9C5B-42DB-BCF6-D37E11DB26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113" y="4226498"/>
            <a:ext cx="4832044" cy="20503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9F6218D-E9E5-FBE2-9047-182E2B1DF2D3}"/>
              </a:ext>
            </a:extLst>
          </p:cNvPr>
          <p:cNvSpPr txBox="1"/>
          <p:nvPr/>
        </p:nvSpPr>
        <p:spPr>
          <a:xfrm>
            <a:off x="900113" y="6302307"/>
            <a:ext cx="4832044" cy="25963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Aft>
                <a:spcPts val="1800"/>
              </a:spcAft>
            </a:pPr>
            <a:r>
              <a:rPr lang="ru-RU" sz="1200" dirty="0">
                <a:solidFill>
                  <a:srgbClr val="505050"/>
                </a:solidFill>
              </a:rPr>
              <a:t>Здравоохранение</a:t>
            </a:r>
            <a:endParaRPr lang="ru-RU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665973-57E1-5083-6254-3AE78A6ACABD}"/>
              </a:ext>
            </a:extLst>
          </p:cNvPr>
          <p:cNvSpPr txBox="1"/>
          <p:nvPr/>
        </p:nvSpPr>
        <p:spPr>
          <a:xfrm>
            <a:off x="998223" y="1814336"/>
            <a:ext cx="4832044" cy="25963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Aft>
                <a:spcPts val="1800"/>
              </a:spcAft>
            </a:pPr>
            <a:r>
              <a:rPr lang="ru-RU" sz="1200" dirty="0">
                <a:solidFill>
                  <a:srgbClr val="505050"/>
                </a:solidFill>
              </a:rPr>
              <a:t>Цена на нефть                                 Индекс </a:t>
            </a:r>
            <a:r>
              <a:rPr lang="ru-RU" sz="1200" dirty="0" err="1">
                <a:solidFill>
                  <a:srgbClr val="505050"/>
                </a:solidFill>
              </a:rPr>
              <a:t>Килиана</a:t>
            </a:r>
            <a:endParaRPr lang="ru-RU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95D662-A942-6978-F6AC-C8CD471F2248}"/>
              </a:ext>
            </a:extLst>
          </p:cNvPr>
          <p:cNvSpPr txBox="1"/>
          <p:nvPr/>
        </p:nvSpPr>
        <p:spPr>
          <a:xfrm>
            <a:off x="7257213" y="1815097"/>
            <a:ext cx="4832044" cy="25963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Aft>
                <a:spcPts val="1800"/>
              </a:spcAft>
            </a:pPr>
            <a:r>
              <a:rPr lang="ru-RU" sz="1200" dirty="0">
                <a:solidFill>
                  <a:srgbClr val="505050"/>
                </a:solidFill>
              </a:rPr>
              <a:t>Цена на нефть                                 Индекс </a:t>
            </a:r>
            <a:r>
              <a:rPr lang="ru-RU" sz="1200" dirty="0" err="1">
                <a:solidFill>
                  <a:srgbClr val="505050"/>
                </a:solidFill>
              </a:rPr>
              <a:t>Килиана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01870501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RANEPA_education">
      <a:dk1>
        <a:srgbClr val="000000"/>
      </a:dk1>
      <a:lt1>
        <a:srgbClr val="FFFFFF"/>
      </a:lt1>
      <a:dk2>
        <a:srgbClr val="404040"/>
      </a:dk2>
      <a:lt2>
        <a:srgbClr val="E7E6E6"/>
      </a:lt2>
      <a:accent1>
        <a:srgbClr val="FF5C36"/>
      </a:accent1>
      <a:accent2>
        <a:srgbClr val="ED7D31"/>
      </a:accent2>
      <a:accent3>
        <a:srgbClr val="879DC1"/>
      </a:accent3>
      <a:accent4>
        <a:srgbClr val="A30236"/>
      </a:accent4>
      <a:accent5>
        <a:srgbClr val="3F5CBD"/>
      </a:accent5>
      <a:accent6>
        <a:srgbClr val="12A3AD"/>
      </a:accent6>
      <a:hlink>
        <a:srgbClr val="6D6D6D"/>
      </a:hlink>
      <a:folHlink>
        <a:srgbClr val="AFABA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11770</TotalTime>
  <Words>1151</Words>
  <Application>Microsoft Macintosh PowerPoint</Application>
  <PresentationFormat>Custom</PresentationFormat>
  <Paragraphs>194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Cambria Math</vt:lpstr>
      <vt:lpstr>System Font Regular</vt:lpstr>
      <vt:lpstr>Tahoma</vt:lpstr>
      <vt:lpstr>Тема Office</vt:lpstr>
      <vt:lpstr>ОЦЕНКА МУЛЬТИПЛИКАТОРОВ РАЗЛИЧНЫХ ТИПОВ ГОСУДАРСТВЕННЫХ РАСХОДОВ В РОССИЙСКОЙ ЭКОНОМИКЕ</vt:lpstr>
      <vt:lpstr>Актуальность исследования</vt:lpstr>
      <vt:lpstr>Анализ предметной области</vt:lpstr>
      <vt:lpstr>Цели и задачи исследования</vt:lpstr>
      <vt:lpstr>Выбор спецификации модели</vt:lpstr>
      <vt:lpstr>Выбор спецификации модели</vt:lpstr>
      <vt:lpstr>Оценка мультипликаторов</vt:lpstr>
      <vt:lpstr>Оценка мультипликаторов</vt:lpstr>
      <vt:lpstr>Оценка мультипликаторов</vt:lpstr>
      <vt:lpstr>Сравнительный анализ</vt:lpstr>
      <vt:lpstr>Результат исследования</vt:lpstr>
      <vt:lpstr>СПАСИБО ЗА ВНИМАНИЕ!</vt:lpstr>
      <vt:lpstr>Оценка мультипликаторов</vt:lpstr>
      <vt:lpstr>Оценка мультипликаторов</vt:lpstr>
      <vt:lpstr>Оценка мультипликаторов</vt:lpstr>
      <vt:lpstr>Сравнительный анализ</vt:lpstr>
      <vt:lpstr>Выбор спецификации модели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Альбинона Лупанян</cp:lastModifiedBy>
  <cp:revision>244</cp:revision>
  <dcterms:created xsi:type="dcterms:W3CDTF">2022-10-16T16:54:41Z</dcterms:created>
  <dcterms:modified xsi:type="dcterms:W3CDTF">2023-06-19T00:07:26Z</dcterms:modified>
</cp:coreProperties>
</file>